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media/image33.jpg" ContentType="image/png"/>
  <Override PartName="/ppt/notesSlides/notesSlide27.xml" ContentType="application/vnd.openxmlformats-officedocument.presentationml.notesSlide+xml"/>
  <Override PartName="/ppt/media/image34.jpg" ContentType="image/png"/>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62" r:id="rId1"/>
  </p:sldMasterIdLst>
  <p:notesMasterIdLst>
    <p:notesMasterId r:id="rId30"/>
  </p:notesMasterIdLst>
  <p:sldIdLst>
    <p:sldId id="311" r:id="rId2"/>
    <p:sldId id="312" r:id="rId3"/>
    <p:sldId id="313" r:id="rId4"/>
    <p:sldId id="286" r:id="rId5"/>
    <p:sldId id="282" r:id="rId6"/>
    <p:sldId id="291" r:id="rId7"/>
    <p:sldId id="292" r:id="rId8"/>
    <p:sldId id="321" r:id="rId9"/>
    <p:sldId id="320" r:id="rId10"/>
    <p:sldId id="322" r:id="rId11"/>
    <p:sldId id="323" r:id="rId12"/>
    <p:sldId id="324" r:id="rId13"/>
    <p:sldId id="325" r:id="rId14"/>
    <p:sldId id="297" r:id="rId15"/>
    <p:sldId id="296" r:id="rId16"/>
    <p:sldId id="303" r:id="rId17"/>
    <p:sldId id="304" r:id="rId18"/>
    <p:sldId id="305" r:id="rId19"/>
    <p:sldId id="306" r:id="rId20"/>
    <p:sldId id="301" r:id="rId21"/>
    <p:sldId id="298" r:id="rId22"/>
    <p:sldId id="309" r:id="rId23"/>
    <p:sldId id="314" r:id="rId24"/>
    <p:sldId id="317" r:id="rId25"/>
    <p:sldId id="318" r:id="rId26"/>
    <p:sldId id="319" r:id="rId27"/>
    <p:sldId id="315" r:id="rId28"/>
    <p:sldId id="316" r:id="rId29"/>
  </p:sldIdLst>
  <p:sldSz cx="9144000" cy="6858000" type="screen4x3"/>
  <p:notesSz cx="9144000" cy="6858000"/>
  <p:embeddedFontLst>
    <p:embeddedFont>
      <p:font typeface="Calibri Light" panose="020F0302020204030204" pitchFamily="34" charset="0"/>
      <p:regular r:id="rId31"/>
      <p:italic r:id="rId32"/>
    </p:embeddedFont>
    <p:embeddedFont>
      <p:font typeface="Comfortaa"/>
      <p:regular r:id="rId33"/>
      <p:bold r:id="rId34"/>
    </p:embeddedFont>
    <p:embeddedFont>
      <p:font typeface="Calibri" panose="020F0502020204030204" pitchFamily="34" charset="0"/>
      <p:regular r:id="rId35"/>
      <p:bold r:id="rId36"/>
      <p:italic r:id="rId37"/>
      <p:boldItalic r:id="rId38"/>
    </p:embeddedFont>
    <p:embeddedFont>
      <p:font typeface="Arial Black" panose="020B0A04020102020204" pitchFamily="34" charset="0"/>
      <p:bold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9C14"/>
    <a:srgbClr val="11A709"/>
    <a:srgbClr val="CCE7E8"/>
    <a:srgbClr val="76C0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EDBBD0F-5DCE-4E84-A1C0-EFC68D7423BA}">
  <a:tblStyle styleId="{5EDBBD0F-5DCE-4E84-A1C0-EFC68D7423BA}" styleName="Table_0">
    <a:wholeTbl>
      <a:tcTxStyle>
        <a:font>
          <a:latin typeface="Arial"/>
          <a:ea typeface="Arial"/>
          <a:cs typeface="Arial"/>
        </a:font>
        <a:srgbClr val="000000"/>
      </a:tcTxStyle>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74" autoAdjust="0"/>
    <p:restoredTop sz="94660"/>
  </p:normalViewPr>
  <p:slideViewPr>
    <p:cSldViewPr snapToGrid="0">
      <p:cViewPr varScale="1">
        <p:scale>
          <a:sx n="87" d="100"/>
          <a:sy n="87" d="100"/>
        </p:scale>
        <p:origin x="115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C1C4A0-80A6-44C1-B450-727D67AA5F9A}" type="doc">
      <dgm:prSet loTypeId="urn:microsoft.com/office/officeart/2009/3/layout/DescendingProcess" loCatId="process" qsTypeId="urn:microsoft.com/office/officeart/2005/8/quickstyle/simple5" qsCatId="simple" csTypeId="urn:microsoft.com/office/officeart/2005/8/colors/accent1_3" csCatId="accent1" phldr="1"/>
      <dgm:spPr/>
    </dgm:pt>
    <dgm:pt modelId="{5733D32A-4B9F-49B2-B533-A1F69B00EF42}">
      <dgm:prSet phldrT="[Text]" custT="1"/>
      <dgm:spPr/>
      <dgm:t>
        <a:bodyPr/>
        <a:lstStyle/>
        <a:p>
          <a:r>
            <a:rPr lang="en-US" sz="1800" b="0" dirty="0">
              <a:effectLst>
                <a:outerShdw blurRad="38100" dist="38100" dir="2700000" algn="tl">
                  <a:srgbClr val="000000">
                    <a:alpha val="43137"/>
                  </a:srgbClr>
                </a:outerShdw>
              </a:effectLst>
              <a:latin typeface="+mn-lt"/>
            </a:rPr>
            <a:t>Problem Overview</a:t>
          </a:r>
        </a:p>
      </dgm:t>
    </dgm:pt>
    <dgm:pt modelId="{E7FBEE95-F767-44B2-93EE-EB32657A05E3}" type="sibTrans" cxnId="{2CB50988-A166-49E8-BD48-FDDCBF38C38C}">
      <dgm:prSet/>
      <dgm:spPr/>
      <dgm:t>
        <a:bodyPr/>
        <a:lstStyle/>
        <a:p>
          <a:endParaRPr lang="en-US"/>
        </a:p>
      </dgm:t>
    </dgm:pt>
    <dgm:pt modelId="{F546EC8B-5729-406E-962F-79BE2AC9939A}" type="parTrans" cxnId="{2CB50988-A166-49E8-BD48-FDDCBF38C38C}">
      <dgm:prSet/>
      <dgm:spPr/>
      <dgm:t>
        <a:bodyPr/>
        <a:lstStyle/>
        <a:p>
          <a:endParaRPr lang="en-US"/>
        </a:p>
      </dgm:t>
    </dgm:pt>
    <dgm:pt modelId="{1384FF0E-3CD3-41ED-9C19-B0AAEBA259BF}">
      <dgm:prSet phldrT="[Text]" custT="1"/>
      <dgm:spPr/>
      <dgm:t>
        <a:bodyPr/>
        <a:lstStyle/>
        <a:p>
          <a:r>
            <a:rPr lang="en-US" sz="1700" b="0" dirty="0">
              <a:effectLst>
                <a:outerShdw blurRad="38100" dist="38100" dir="2700000" algn="tl">
                  <a:srgbClr val="000000">
                    <a:alpha val="43137"/>
                  </a:srgbClr>
                </a:outerShdw>
              </a:effectLst>
              <a:latin typeface="+mn-lt"/>
            </a:rPr>
            <a:t>Business Understanding</a:t>
          </a:r>
        </a:p>
      </dgm:t>
    </dgm:pt>
    <dgm:pt modelId="{128D4098-601F-4298-9833-2E8B6B4BD1ED}" type="sibTrans" cxnId="{20C1094C-D4F9-44C2-84BB-FD07EB118047}">
      <dgm:prSet/>
      <dgm:spPr/>
      <dgm:t>
        <a:bodyPr/>
        <a:lstStyle/>
        <a:p>
          <a:endParaRPr lang="en-US"/>
        </a:p>
      </dgm:t>
    </dgm:pt>
    <dgm:pt modelId="{824BA09C-FC73-49CB-B205-D723586173A9}" type="parTrans" cxnId="{20C1094C-D4F9-44C2-84BB-FD07EB118047}">
      <dgm:prSet/>
      <dgm:spPr/>
      <dgm:t>
        <a:bodyPr/>
        <a:lstStyle/>
        <a:p>
          <a:endParaRPr lang="en-US"/>
        </a:p>
      </dgm:t>
    </dgm:pt>
    <dgm:pt modelId="{6F4FF007-7C34-4756-8D6C-FBB148C36668}">
      <dgm:prSet phldrT="[Text]" custT="1"/>
      <dgm:spPr/>
      <dgm:t>
        <a:bodyPr/>
        <a:lstStyle/>
        <a:p>
          <a:r>
            <a:rPr lang="en-US" sz="1700" b="0" dirty="0">
              <a:effectLst>
                <a:outerShdw blurRad="38100" dist="38100" dir="2700000" algn="tl">
                  <a:srgbClr val="000000">
                    <a:alpha val="43137"/>
                  </a:srgbClr>
                </a:outerShdw>
              </a:effectLst>
              <a:latin typeface="+mn-lt"/>
            </a:rPr>
            <a:t>Recommendation</a:t>
          </a:r>
        </a:p>
      </dgm:t>
    </dgm:pt>
    <dgm:pt modelId="{B1A4F90C-436A-435A-811E-297746F3AB30}" type="sibTrans" cxnId="{2FD30901-20BF-404B-A35E-1274EB9AF533}">
      <dgm:prSet/>
      <dgm:spPr/>
      <dgm:t>
        <a:bodyPr/>
        <a:lstStyle/>
        <a:p>
          <a:endParaRPr lang="en-US"/>
        </a:p>
      </dgm:t>
    </dgm:pt>
    <dgm:pt modelId="{FE3B7CC0-519E-4E18-833F-A62551FCE402}" type="parTrans" cxnId="{2FD30901-20BF-404B-A35E-1274EB9AF533}">
      <dgm:prSet/>
      <dgm:spPr/>
      <dgm:t>
        <a:bodyPr/>
        <a:lstStyle/>
        <a:p>
          <a:endParaRPr lang="en-US"/>
        </a:p>
      </dgm:t>
    </dgm:pt>
    <dgm:pt modelId="{FA84A066-AD9B-4CA5-BDA1-E7A0A5D7623D}">
      <dgm:prSet phldrT="[Text]" custT="1"/>
      <dgm:spPr/>
      <dgm:t>
        <a:bodyPr/>
        <a:lstStyle/>
        <a:p>
          <a:r>
            <a:rPr lang="en-US" sz="1700" b="0" dirty="0">
              <a:effectLst>
                <a:outerShdw blurRad="38100" dist="38100" dir="2700000" algn="tl">
                  <a:srgbClr val="000000">
                    <a:alpha val="43137"/>
                  </a:srgbClr>
                </a:outerShdw>
              </a:effectLst>
              <a:latin typeface="+mn-lt"/>
            </a:rPr>
            <a:t>Descriptive Analytics</a:t>
          </a:r>
        </a:p>
      </dgm:t>
    </dgm:pt>
    <dgm:pt modelId="{1EADD621-D8C8-4946-AE91-1B0B95B27CD1}" type="sibTrans" cxnId="{20FF12F0-69D6-41E6-9F45-0136A533518E}">
      <dgm:prSet/>
      <dgm:spPr/>
      <dgm:t>
        <a:bodyPr/>
        <a:lstStyle/>
        <a:p>
          <a:endParaRPr lang="en-US"/>
        </a:p>
      </dgm:t>
    </dgm:pt>
    <dgm:pt modelId="{835619E7-4888-46EE-9924-59CD6DA7B780}" type="parTrans" cxnId="{20FF12F0-69D6-41E6-9F45-0136A533518E}">
      <dgm:prSet/>
      <dgm:spPr/>
      <dgm:t>
        <a:bodyPr/>
        <a:lstStyle/>
        <a:p>
          <a:endParaRPr lang="en-US"/>
        </a:p>
      </dgm:t>
    </dgm:pt>
    <dgm:pt modelId="{C2B77F48-EC3C-4906-B7B2-23EFDA46B8CE}">
      <dgm:prSet phldrT="[Text]" custT="1"/>
      <dgm:spPr/>
      <dgm:t>
        <a:bodyPr/>
        <a:lstStyle/>
        <a:p>
          <a:r>
            <a:rPr lang="en-US" sz="1800" b="0" dirty="0">
              <a:effectLst>
                <a:outerShdw blurRad="38100" dist="38100" dir="2700000" algn="tl">
                  <a:srgbClr val="000000">
                    <a:alpha val="43137"/>
                  </a:srgbClr>
                </a:outerShdw>
              </a:effectLst>
              <a:latin typeface="+mn-lt"/>
            </a:rPr>
            <a:t>Predictive Analytics</a:t>
          </a:r>
        </a:p>
      </dgm:t>
    </dgm:pt>
    <dgm:pt modelId="{4E105E8F-6DB4-47E6-B76F-C498C1DDD2E5}" type="sibTrans" cxnId="{FFA17FCA-95C5-4FE5-8B39-097E0206D0B6}">
      <dgm:prSet/>
      <dgm:spPr/>
      <dgm:t>
        <a:bodyPr/>
        <a:lstStyle/>
        <a:p>
          <a:endParaRPr lang="en-US"/>
        </a:p>
      </dgm:t>
    </dgm:pt>
    <dgm:pt modelId="{D2CB2E26-B105-4832-B8B9-17B130C86042}" type="parTrans" cxnId="{FFA17FCA-95C5-4FE5-8B39-097E0206D0B6}">
      <dgm:prSet/>
      <dgm:spPr/>
      <dgm:t>
        <a:bodyPr/>
        <a:lstStyle/>
        <a:p>
          <a:endParaRPr lang="en-US"/>
        </a:p>
      </dgm:t>
    </dgm:pt>
    <dgm:pt modelId="{C5BF1749-A5DF-476E-AAE3-C5532FE678D8}" type="pres">
      <dgm:prSet presAssocID="{95C1C4A0-80A6-44C1-B450-727D67AA5F9A}" presName="Name0" presStyleCnt="0">
        <dgm:presLayoutVars>
          <dgm:chMax val="7"/>
          <dgm:chPref val="5"/>
        </dgm:presLayoutVars>
      </dgm:prSet>
      <dgm:spPr/>
    </dgm:pt>
    <dgm:pt modelId="{B95D1BE7-966C-4C90-BDC4-24F83958B185}" type="pres">
      <dgm:prSet presAssocID="{95C1C4A0-80A6-44C1-B450-727D67AA5F9A}" presName="arrowNode" presStyleLbl="node1" presStyleIdx="0" presStyleCnt="1"/>
      <dgm:spPr/>
    </dgm:pt>
    <dgm:pt modelId="{2515F561-FD3C-44E2-A027-9A4117876919}" type="pres">
      <dgm:prSet presAssocID="{5733D32A-4B9F-49B2-B533-A1F69B00EF42}" presName="txNode1" presStyleLbl="revTx" presStyleIdx="0" presStyleCnt="5">
        <dgm:presLayoutVars>
          <dgm:bulletEnabled val="1"/>
        </dgm:presLayoutVars>
      </dgm:prSet>
      <dgm:spPr/>
      <dgm:t>
        <a:bodyPr/>
        <a:lstStyle/>
        <a:p>
          <a:endParaRPr lang="en-US"/>
        </a:p>
      </dgm:t>
    </dgm:pt>
    <dgm:pt modelId="{DAAB43B1-C9B0-4E37-A40D-A6F371AA6025}" type="pres">
      <dgm:prSet presAssocID="{1384FF0E-3CD3-41ED-9C19-B0AAEBA259BF}" presName="txNode2" presStyleLbl="revTx" presStyleIdx="1" presStyleCnt="5">
        <dgm:presLayoutVars>
          <dgm:bulletEnabled val="1"/>
        </dgm:presLayoutVars>
      </dgm:prSet>
      <dgm:spPr/>
      <dgm:t>
        <a:bodyPr/>
        <a:lstStyle/>
        <a:p>
          <a:endParaRPr lang="en-US"/>
        </a:p>
      </dgm:t>
    </dgm:pt>
    <dgm:pt modelId="{69A4AF98-FC02-4D13-9BB9-2952AF46C5EB}" type="pres">
      <dgm:prSet presAssocID="{128D4098-601F-4298-9833-2E8B6B4BD1ED}" presName="dotNode2" presStyleCnt="0"/>
      <dgm:spPr/>
    </dgm:pt>
    <dgm:pt modelId="{25EEAE40-FB89-4A6A-B486-7CB506664529}" type="pres">
      <dgm:prSet presAssocID="{128D4098-601F-4298-9833-2E8B6B4BD1ED}" presName="dotRepeatNode" presStyleLbl="fgShp" presStyleIdx="0" presStyleCnt="3"/>
      <dgm:spPr/>
      <dgm:t>
        <a:bodyPr/>
        <a:lstStyle/>
        <a:p>
          <a:endParaRPr lang="en-US"/>
        </a:p>
      </dgm:t>
    </dgm:pt>
    <dgm:pt modelId="{1F4DE329-E82E-4E00-8ABF-C4BB6368E742}" type="pres">
      <dgm:prSet presAssocID="{C2B77F48-EC3C-4906-B7B2-23EFDA46B8CE}" presName="txNode3" presStyleLbl="revTx" presStyleIdx="2" presStyleCnt="5">
        <dgm:presLayoutVars>
          <dgm:bulletEnabled val="1"/>
        </dgm:presLayoutVars>
      </dgm:prSet>
      <dgm:spPr/>
      <dgm:t>
        <a:bodyPr/>
        <a:lstStyle/>
        <a:p>
          <a:endParaRPr lang="en-US"/>
        </a:p>
      </dgm:t>
    </dgm:pt>
    <dgm:pt modelId="{E43F459C-C10B-40C6-826B-918DECDE833C}" type="pres">
      <dgm:prSet presAssocID="{4E105E8F-6DB4-47E6-B76F-C498C1DDD2E5}" presName="dotNode3" presStyleCnt="0"/>
      <dgm:spPr/>
    </dgm:pt>
    <dgm:pt modelId="{E53738B8-AB05-40DB-9CDF-43065595D8D7}" type="pres">
      <dgm:prSet presAssocID="{4E105E8F-6DB4-47E6-B76F-C498C1DDD2E5}" presName="dotRepeatNode" presStyleLbl="fgShp" presStyleIdx="1" presStyleCnt="3"/>
      <dgm:spPr/>
      <dgm:t>
        <a:bodyPr/>
        <a:lstStyle/>
        <a:p>
          <a:endParaRPr lang="en-US"/>
        </a:p>
      </dgm:t>
    </dgm:pt>
    <dgm:pt modelId="{E0CAF002-2CD6-4A7D-B06B-2881AB6A711C}" type="pres">
      <dgm:prSet presAssocID="{FA84A066-AD9B-4CA5-BDA1-E7A0A5D7623D}" presName="txNode4" presStyleLbl="revTx" presStyleIdx="3" presStyleCnt="5">
        <dgm:presLayoutVars>
          <dgm:bulletEnabled val="1"/>
        </dgm:presLayoutVars>
      </dgm:prSet>
      <dgm:spPr/>
      <dgm:t>
        <a:bodyPr/>
        <a:lstStyle/>
        <a:p>
          <a:endParaRPr lang="en-US"/>
        </a:p>
      </dgm:t>
    </dgm:pt>
    <dgm:pt modelId="{76B25CB9-6014-468C-9BA9-9534E3D0B195}" type="pres">
      <dgm:prSet presAssocID="{1EADD621-D8C8-4946-AE91-1B0B95B27CD1}" presName="dotNode4" presStyleCnt="0"/>
      <dgm:spPr/>
    </dgm:pt>
    <dgm:pt modelId="{FB612BE0-FF44-468A-A06F-AB9319F48CE5}" type="pres">
      <dgm:prSet presAssocID="{1EADD621-D8C8-4946-AE91-1B0B95B27CD1}" presName="dotRepeatNode" presStyleLbl="fgShp" presStyleIdx="2" presStyleCnt="3"/>
      <dgm:spPr/>
      <dgm:t>
        <a:bodyPr/>
        <a:lstStyle/>
        <a:p>
          <a:endParaRPr lang="en-US"/>
        </a:p>
      </dgm:t>
    </dgm:pt>
    <dgm:pt modelId="{E4CA0928-3E82-4767-8BF1-2F67D0DE8D51}" type="pres">
      <dgm:prSet presAssocID="{6F4FF007-7C34-4756-8D6C-FBB148C36668}" presName="txNode5" presStyleLbl="revTx" presStyleIdx="4" presStyleCnt="5" custScaleY="45333" custLinFactNeighborX="-1137" custLinFactNeighborY="-17815">
        <dgm:presLayoutVars>
          <dgm:bulletEnabled val="1"/>
        </dgm:presLayoutVars>
      </dgm:prSet>
      <dgm:spPr/>
      <dgm:t>
        <a:bodyPr/>
        <a:lstStyle/>
        <a:p>
          <a:endParaRPr lang="en-US"/>
        </a:p>
      </dgm:t>
    </dgm:pt>
  </dgm:ptLst>
  <dgm:cxnLst>
    <dgm:cxn modelId="{095895C0-73F7-4405-BD15-B9EF299FF0E9}" type="presOf" srcId="{1EADD621-D8C8-4946-AE91-1B0B95B27CD1}" destId="{FB612BE0-FF44-468A-A06F-AB9319F48CE5}" srcOrd="0" destOrd="0" presId="urn:microsoft.com/office/officeart/2009/3/layout/DescendingProcess"/>
    <dgm:cxn modelId="{20FF12F0-69D6-41E6-9F45-0136A533518E}" srcId="{95C1C4A0-80A6-44C1-B450-727D67AA5F9A}" destId="{FA84A066-AD9B-4CA5-BDA1-E7A0A5D7623D}" srcOrd="3" destOrd="0" parTransId="{835619E7-4888-46EE-9924-59CD6DA7B780}" sibTransId="{1EADD621-D8C8-4946-AE91-1B0B95B27CD1}"/>
    <dgm:cxn modelId="{54359D89-7B26-4923-ADA9-881AFF1941E9}" type="presOf" srcId="{4E105E8F-6DB4-47E6-B76F-C498C1DDD2E5}" destId="{E53738B8-AB05-40DB-9CDF-43065595D8D7}" srcOrd="0" destOrd="0" presId="urn:microsoft.com/office/officeart/2009/3/layout/DescendingProcess"/>
    <dgm:cxn modelId="{2CB50988-A166-49E8-BD48-FDDCBF38C38C}" srcId="{95C1C4A0-80A6-44C1-B450-727D67AA5F9A}" destId="{5733D32A-4B9F-49B2-B533-A1F69B00EF42}" srcOrd="0" destOrd="0" parTransId="{F546EC8B-5729-406E-962F-79BE2AC9939A}" sibTransId="{E7FBEE95-F767-44B2-93EE-EB32657A05E3}"/>
    <dgm:cxn modelId="{20C1094C-D4F9-44C2-84BB-FD07EB118047}" srcId="{95C1C4A0-80A6-44C1-B450-727D67AA5F9A}" destId="{1384FF0E-3CD3-41ED-9C19-B0AAEBA259BF}" srcOrd="1" destOrd="0" parTransId="{824BA09C-FC73-49CB-B205-D723586173A9}" sibTransId="{128D4098-601F-4298-9833-2E8B6B4BD1ED}"/>
    <dgm:cxn modelId="{34C5F438-2AAA-4AE1-9BBA-7CA5FCA211E9}" type="presOf" srcId="{128D4098-601F-4298-9833-2E8B6B4BD1ED}" destId="{25EEAE40-FB89-4A6A-B486-7CB506664529}" srcOrd="0" destOrd="0" presId="urn:microsoft.com/office/officeart/2009/3/layout/DescendingProcess"/>
    <dgm:cxn modelId="{31D34120-908A-478F-BDBE-16B46654DA6B}" type="presOf" srcId="{5733D32A-4B9F-49B2-B533-A1F69B00EF42}" destId="{2515F561-FD3C-44E2-A027-9A4117876919}" srcOrd="0" destOrd="0" presId="urn:microsoft.com/office/officeart/2009/3/layout/DescendingProcess"/>
    <dgm:cxn modelId="{FAF1E4E0-832B-4578-8F9E-773113C984AA}" type="presOf" srcId="{C2B77F48-EC3C-4906-B7B2-23EFDA46B8CE}" destId="{1F4DE329-E82E-4E00-8ABF-C4BB6368E742}" srcOrd="0" destOrd="0" presId="urn:microsoft.com/office/officeart/2009/3/layout/DescendingProcess"/>
    <dgm:cxn modelId="{CD0A9D6D-2072-4A17-BA07-E6C3825D92A4}" type="presOf" srcId="{FA84A066-AD9B-4CA5-BDA1-E7A0A5D7623D}" destId="{E0CAF002-2CD6-4A7D-B06B-2881AB6A711C}" srcOrd="0" destOrd="0" presId="urn:microsoft.com/office/officeart/2009/3/layout/DescendingProcess"/>
    <dgm:cxn modelId="{682FEDB8-C3BB-4BCE-B50B-1032DD16E371}" type="presOf" srcId="{95C1C4A0-80A6-44C1-B450-727D67AA5F9A}" destId="{C5BF1749-A5DF-476E-AAE3-C5532FE678D8}" srcOrd="0" destOrd="0" presId="urn:microsoft.com/office/officeart/2009/3/layout/DescendingProcess"/>
    <dgm:cxn modelId="{A136D414-1D4A-41A4-BC11-74788022237E}" type="presOf" srcId="{1384FF0E-3CD3-41ED-9C19-B0AAEBA259BF}" destId="{DAAB43B1-C9B0-4E37-A40D-A6F371AA6025}" srcOrd="0" destOrd="0" presId="urn:microsoft.com/office/officeart/2009/3/layout/DescendingProcess"/>
    <dgm:cxn modelId="{FFA17FCA-95C5-4FE5-8B39-097E0206D0B6}" srcId="{95C1C4A0-80A6-44C1-B450-727D67AA5F9A}" destId="{C2B77F48-EC3C-4906-B7B2-23EFDA46B8CE}" srcOrd="2" destOrd="0" parTransId="{D2CB2E26-B105-4832-B8B9-17B130C86042}" sibTransId="{4E105E8F-6DB4-47E6-B76F-C498C1DDD2E5}"/>
    <dgm:cxn modelId="{2FD30901-20BF-404B-A35E-1274EB9AF533}" srcId="{95C1C4A0-80A6-44C1-B450-727D67AA5F9A}" destId="{6F4FF007-7C34-4756-8D6C-FBB148C36668}" srcOrd="4" destOrd="0" parTransId="{FE3B7CC0-519E-4E18-833F-A62551FCE402}" sibTransId="{B1A4F90C-436A-435A-811E-297746F3AB30}"/>
    <dgm:cxn modelId="{09A4D864-DF64-4C23-9C42-BED024F93AA7}" type="presOf" srcId="{6F4FF007-7C34-4756-8D6C-FBB148C36668}" destId="{E4CA0928-3E82-4767-8BF1-2F67D0DE8D51}" srcOrd="0" destOrd="0" presId="urn:microsoft.com/office/officeart/2009/3/layout/DescendingProcess"/>
    <dgm:cxn modelId="{D6F15AE1-BFEA-44E3-8197-543BFFA9D7A3}" type="presParOf" srcId="{C5BF1749-A5DF-476E-AAE3-C5532FE678D8}" destId="{B95D1BE7-966C-4C90-BDC4-24F83958B185}" srcOrd="0" destOrd="0" presId="urn:microsoft.com/office/officeart/2009/3/layout/DescendingProcess"/>
    <dgm:cxn modelId="{44C4C469-7820-46BF-9F33-74CD525A5558}" type="presParOf" srcId="{C5BF1749-A5DF-476E-AAE3-C5532FE678D8}" destId="{2515F561-FD3C-44E2-A027-9A4117876919}" srcOrd="1" destOrd="0" presId="urn:microsoft.com/office/officeart/2009/3/layout/DescendingProcess"/>
    <dgm:cxn modelId="{763800E8-3470-4C46-99C1-523454D238BE}" type="presParOf" srcId="{C5BF1749-A5DF-476E-AAE3-C5532FE678D8}" destId="{DAAB43B1-C9B0-4E37-A40D-A6F371AA6025}" srcOrd="2" destOrd="0" presId="urn:microsoft.com/office/officeart/2009/3/layout/DescendingProcess"/>
    <dgm:cxn modelId="{86E29517-446F-405C-8A5F-A581110252FF}" type="presParOf" srcId="{C5BF1749-A5DF-476E-AAE3-C5532FE678D8}" destId="{69A4AF98-FC02-4D13-9BB9-2952AF46C5EB}" srcOrd="3" destOrd="0" presId="urn:microsoft.com/office/officeart/2009/3/layout/DescendingProcess"/>
    <dgm:cxn modelId="{F127F657-B89F-46BB-9CF5-EFA3499B776A}" type="presParOf" srcId="{69A4AF98-FC02-4D13-9BB9-2952AF46C5EB}" destId="{25EEAE40-FB89-4A6A-B486-7CB506664529}" srcOrd="0" destOrd="0" presId="urn:microsoft.com/office/officeart/2009/3/layout/DescendingProcess"/>
    <dgm:cxn modelId="{4EE4146C-E065-4AFD-91F3-1060D98E90BE}" type="presParOf" srcId="{C5BF1749-A5DF-476E-AAE3-C5532FE678D8}" destId="{1F4DE329-E82E-4E00-8ABF-C4BB6368E742}" srcOrd="4" destOrd="0" presId="urn:microsoft.com/office/officeart/2009/3/layout/DescendingProcess"/>
    <dgm:cxn modelId="{A6F95EF8-342F-4627-8192-CB5C54A7AB9A}" type="presParOf" srcId="{C5BF1749-A5DF-476E-AAE3-C5532FE678D8}" destId="{E43F459C-C10B-40C6-826B-918DECDE833C}" srcOrd="5" destOrd="0" presId="urn:microsoft.com/office/officeart/2009/3/layout/DescendingProcess"/>
    <dgm:cxn modelId="{3296F4F4-4CBB-41CA-AF94-3DE594DDDB66}" type="presParOf" srcId="{E43F459C-C10B-40C6-826B-918DECDE833C}" destId="{E53738B8-AB05-40DB-9CDF-43065595D8D7}" srcOrd="0" destOrd="0" presId="urn:microsoft.com/office/officeart/2009/3/layout/DescendingProcess"/>
    <dgm:cxn modelId="{C1847B22-8716-4379-8FF9-08990FE5990C}" type="presParOf" srcId="{C5BF1749-A5DF-476E-AAE3-C5532FE678D8}" destId="{E0CAF002-2CD6-4A7D-B06B-2881AB6A711C}" srcOrd="6" destOrd="0" presId="urn:microsoft.com/office/officeart/2009/3/layout/DescendingProcess"/>
    <dgm:cxn modelId="{12F00C2E-2608-4EF7-BCC5-9452C612089E}" type="presParOf" srcId="{C5BF1749-A5DF-476E-AAE3-C5532FE678D8}" destId="{76B25CB9-6014-468C-9BA9-9534E3D0B195}" srcOrd="7" destOrd="0" presId="urn:microsoft.com/office/officeart/2009/3/layout/DescendingProcess"/>
    <dgm:cxn modelId="{514E1D9B-9519-49AC-B769-B03453D2FDAF}" type="presParOf" srcId="{76B25CB9-6014-468C-9BA9-9534E3D0B195}" destId="{FB612BE0-FF44-468A-A06F-AB9319F48CE5}" srcOrd="0" destOrd="0" presId="urn:microsoft.com/office/officeart/2009/3/layout/DescendingProcess"/>
    <dgm:cxn modelId="{1012E05C-99A6-4C20-9C67-E843F8FF0E72}" type="presParOf" srcId="{C5BF1749-A5DF-476E-AAE3-C5532FE678D8}" destId="{E4CA0928-3E82-4767-8BF1-2F67D0DE8D51}" srcOrd="8" destOrd="0" presId="urn:microsoft.com/office/officeart/2009/3/layout/Descending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7F40FB0-5CBD-4FF4-8155-B7F1A62A571F}" type="doc">
      <dgm:prSet loTypeId="urn:microsoft.com/office/officeart/2005/8/layout/arrow6" loCatId="process" qsTypeId="urn:microsoft.com/office/officeart/2005/8/quickstyle/simple1" qsCatId="simple" csTypeId="urn:microsoft.com/office/officeart/2005/8/colors/accent1_4" csCatId="accent1" phldr="1"/>
      <dgm:spPr/>
      <dgm:t>
        <a:bodyPr/>
        <a:lstStyle/>
        <a:p>
          <a:endParaRPr lang="en-US"/>
        </a:p>
      </dgm:t>
    </dgm:pt>
    <dgm:pt modelId="{320B1935-C3F8-4D8C-A4C9-2CFA629D519D}">
      <dgm:prSet phldrT="[Text]"/>
      <dgm:spPr/>
      <dgm:t>
        <a:bodyPr/>
        <a:lstStyle/>
        <a:p>
          <a:r>
            <a:rPr lang="en-US" dirty="0"/>
            <a:t>Customers</a:t>
          </a:r>
        </a:p>
      </dgm:t>
    </dgm:pt>
    <dgm:pt modelId="{5F7702AB-90EF-4D9D-82FC-81D306C28E51}" type="parTrans" cxnId="{4292C2EB-8169-4B85-B101-EB7CE93EC211}">
      <dgm:prSet/>
      <dgm:spPr/>
      <dgm:t>
        <a:bodyPr/>
        <a:lstStyle/>
        <a:p>
          <a:endParaRPr lang="en-US"/>
        </a:p>
      </dgm:t>
    </dgm:pt>
    <dgm:pt modelId="{2679D349-2A51-4924-B2A9-44A68AA9CC80}" type="sibTrans" cxnId="{4292C2EB-8169-4B85-B101-EB7CE93EC211}">
      <dgm:prSet/>
      <dgm:spPr/>
      <dgm:t>
        <a:bodyPr/>
        <a:lstStyle/>
        <a:p>
          <a:endParaRPr lang="en-US"/>
        </a:p>
      </dgm:t>
    </dgm:pt>
    <dgm:pt modelId="{C4E897D7-0176-4E43-832D-49A56617019D}">
      <dgm:prSet phldrT="[Text]"/>
      <dgm:spPr/>
      <dgm:t>
        <a:bodyPr/>
        <a:lstStyle/>
        <a:p>
          <a:r>
            <a:rPr lang="en-US" dirty="0"/>
            <a:t>Consumers</a:t>
          </a:r>
        </a:p>
      </dgm:t>
    </dgm:pt>
    <dgm:pt modelId="{964FEB08-B155-4BE8-9381-C4D27E12E7DD}" type="parTrans" cxnId="{26B4A137-7304-4223-8680-4B997BC26CDC}">
      <dgm:prSet/>
      <dgm:spPr/>
      <dgm:t>
        <a:bodyPr/>
        <a:lstStyle/>
        <a:p>
          <a:endParaRPr lang="en-US"/>
        </a:p>
      </dgm:t>
    </dgm:pt>
    <dgm:pt modelId="{34781791-892A-4278-A796-D4B92DB73579}" type="sibTrans" cxnId="{26B4A137-7304-4223-8680-4B997BC26CDC}">
      <dgm:prSet/>
      <dgm:spPr/>
      <dgm:t>
        <a:bodyPr/>
        <a:lstStyle/>
        <a:p>
          <a:endParaRPr lang="en-US"/>
        </a:p>
      </dgm:t>
    </dgm:pt>
    <dgm:pt modelId="{46BE9427-F66D-4EA1-8DEC-8A2D72809FA6}" type="pres">
      <dgm:prSet presAssocID="{17F40FB0-5CBD-4FF4-8155-B7F1A62A571F}" presName="compositeShape" presStyleCnt="0">
        <dgm:presLayoutVars>
          <dgm:chMax val="2"/>
          <dgm:dir/>
          <dgm:resizeHandles val="exact"/>
        </dgm:presLayoutVars>
      </dgm:prSet>
      <dgm:spPr/>
      <dgm:t>
        <a:bodyPr/>
        <a:lstStyle/>
        <a:p>
          <a:endParaRPr lang="en-US"/>
        </a:p>
      </dgm:t>
    </dgm:pt>
    <dgm:pt modelId="{A505DE1D-6B22-4786-A94E-3443F6AD5CE2}" type="pres">
      <dgm:prSet presAssocID="{17F40FB0-5CBD-4FF4-8155-B7F1A62A571F}" presName="ribbon" presStyleLbl="node1" presStyleIdx="0" presStyleCnt="1" custScaleX="98949" custScaleY="105016" custLinFactNeighborX="-526" custLinFactNeighborY="-255"/>
      <dgm:spPr>
        <a:solidFill>
          <a:schemeClr val="tx2">
            <a:lumMod val="75000"/>
          </a:schemeClr>
        </a:solidFill>
      </dgm:spPr>
    </dgm:pt>
    <dgm:pt modelId="{CCE34579-F224-4167-AFAF-0CD3FC73872D}" type="pres">
      <dgm:prSet presAssocID="{17F40FB0-5CBD-4FF4-8155-B7F1A62A571F}" presName="leftArrowText" presStyleLbl="node1" presStyleIdx="0" presStyleCnt="1">
        <dgm:presLayoutVars>
          <dgm:chMax val="0"/>
          <dgm:bulletEnabled val="1"/>
        </dgm:presLayoutVars>
      </dgm:prSet>
      <dgm:spPr/>
      <dgm:t>
        <a:bodyPr/>
        <a:lstStyle/>
        <a:p>
          <a:endParaRPr lang="en-US"/>
        </a:p>
      </dgm:t>
    </dgm:pt>
    <dgm:pt modelId="{00B177AE-A93F-43B1-9849-A1F19F797EAE}" type="pres">
      <dgm:prSet presAssocID="{17F40FB0-5CBD-4FF4-8155-B7F1A62A571F}" presName="rightArrowText" presStyleLbl="node1" presStyleIdx="0" presStyleCnt="1" custLinFactNeighborX="2586" custLinFactNeighborY="-15523">
        <dgm:presLayoutVars>
          <dgm:chMax val="0"/>
          <dgm:bulletEnabled val="1"/>
        </dgm:presLayoutVars>
      </dgm:prSet>
      <dgm:spPr/>
      <dgm:t>
        <a:bodyPr/>
        <a:lstStyle/>
        <a:p>
          <a:endParaRPr lang="en-US"/>
        </a:p>
      </dgm:t>
    </dgm:pt>
  </dgm:ptLst>
  <dgm:cxnLst>
    <dgm:cxn modelId="{384B484C-2F43-443B-B0A5-8AA65BBCF57D}" type="presOf" srcId="{320B1935-C3F8-4D8C-A4C9-2CFA629D519D}" destId="{CCE34579-F224-4167-AFAF-0CD3FC73872D}" srcOrd="0" destOrd="0" presId="urn:microsoft.com/office/officeart/2005/8/layout/arrow6"/>
    <dgm:cxn modelId="{407E3E84-611E-4463-8EE8-A4DD83BA1CF8}" type="presOf" srcId="{17F40FB0-5CBD-4FF4-8155-B7F1A62A571F}" destId="{46BE9427-F66D-4EA1-8DEC-8A2D72809FA6}" srcOrd="0" destOrd="0" presId="urn:microsoft.com/office/officeart/2005/8/layout/arrow6"/>
    <dgm:cxn modelId="{F11B37AF-97E3-45E8-A2FA-D2030F87A920}" type="presOf" srcId="{C4E897D7-0176-4E43-832D-49A56617019D}" destId="{00B177AE-A93F-43B1-9849-A1F19F797EAE}" srcOrd="0" destOrd="0" presId="urn:microsoft.com/office/officeart/2005/8/layout/arrow6"/>
    <dgm:cxn modelId="{4292C2EB-8169-4B85-B101-EB7CE93EC211}" srcId="{17F40FB0-5CBD-4FF4-8155-B7F1A62A571F}" destId="{320B1935-C3F8-4D8C-A4C9-2CFA629D519D}" srcOrd="0" destOrd="0" parTransId="{5F7702AB-90EF-4D9D-82FC-81D306C28E51}" sibTransId="{2679D349-2A51-4924-B2A9-44A68AA9CC80}"/>
    <dgm:cxn modelId="{26B4A137-7304-4223-8680-4B997BC26CDC}" srcId="{17F40FB0-5CBD-4FF4-8155-B7F1A62A571F}" destId="{C4E897D7-0176-4E43-832D-49A56617019D}" srcOrd="1" destOrd="0" parTransId="{964FEB08-B155-4BE8-9381-C4D27E12E7DD}" sibTransId="{34781791-892A-4278-A796-D4B92DB73579}"/>
    <dgm:cxn modelId="{95AA892B-8E9F-4A5D-AD81-E1B250303CDC}" type="presParOf" srcId="{46BE9427-F66D-4EA1-8DEC-8A2D72809FA6}" destId="{A505DE1D-6B22-4786-A94E-3443F6AD5CE2}" srcOrd="0" destOrd="0" presId="urn:microsoft.com/office/officeart/2005/8/layout/arrow6"/>
    <dgm:cxn modelId="{711EC23F-4782-4FEB-A51D-D2796DEE01BE}" type="presParOf" srcId="{46BE9427-F66D-4EA1-8DEC-8A2D72809FA6}" destId="{CCE34579-F224-4167-AFAF-0CD3FC73872D}" srcOrd="1" destOrd="0" presId="urn:microsoft.com/office/officeart/2005/8/layout/arrow6"/>
    <dgm:cxn modelId="{D0F6AB45-69E1-43B5-BE95-BEF67B04EE90}" type="presParOf" srcId="{46BE9427-F66D-4EA1-8DEC-8A2D72809FA6}" destId="{00B177AE-A93F-43B1-9849-A1F19F797EAE}" srcOrd="2" destOrd="0" presId="urn:microsoft.com/office/officeart/2005/8/layout/arrow6"/>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C2EDB67-2A63-45AA-AEEA-ED6D3024F9A7}" type="doc">
      <dgm:prSet loTypeId="urn:diagrams.loki3.com/BracketList" loCatId="list" qsTypeId="urn:microsoft.com/office/officeart/2005/8/quickstyle/simple5" qsCatId="simple" csTypeId="urn:microsoft.com/office/officeart/2005/8/colors/accent1_3" csCatId="accent1" phldr="1"/>
      <dgm:spPr/>
      <dgm:t>
        <a:bodyPr/>
        <a:lstStyle/>
        <a:p>
          <a:endParaRPr lang="en-US"/>
        </a:p>
      </dgm:t>
    </dgm:pt>
    <dgm:pt modelId="{385CAEB7-9FB6-4888-905A-88C1EA9AC8C3}">
      <dgm:prSet phldrT="[Text]"/>
      <dgm:spPr/>
      <dgm:t>
        <a:bodyPr/>
        <a:lstStyle/>
        <a:p>
          <a:pPr algn="ctr"/>
          <a:r>
            <a:rPr lang="en-US" b="1" dirty="0"/>
            <a:t>Business Understanding</a:t>
          </a:r>
        </a:p>
      </dgm:t>
    </dgm:pt>
    <dgm:pt modelId="{D87FA605-8EC6-4015-8C20-70EB513E5ED8}" type="parTrans" cxnId="{0A468210-3623-45F1-9FE0-23DE0786038F}">
      <dgm:prSet/>
      <dgm:spPr/>
      <dgm:t>
        <a:bodyPr/>
        <a:lstStyle/>
        <a:p>
          <a:endParaRPr lang="en-US"/>
        </a:p>
      </dgm:t>
    </dgm:pt>
    <dgm:pt modelId="{397AC722-4E76-4EBD-B8C3-06A6F75AC2C3}" type="sibTrans" cxnId="{0A468210-3623-45F1-9FE0-23DE0786038F}">
      <dgm:prSet/>
      <dgm:spPr/>
      <dgm:t>
        <a:bodyPr/>
        <a:lstStyle/>
        <a:p>
          <a:endParaRPr lang="en-US"/>
        </a:p>
      </dgm:t>
    </dgm:pt>
    <dgm:pt modelId="{D37395BE-2C32-4634-91A1-2182DF4FE234}">
      <dgm:prSet phldrT="[Text]"/>
      <dgm:spPr/>
      <dgm:t>
        <a:bodyPr/>
        <a:lstStyle/>
        <a:p>
          <a:pPr algn="ctr"/>
          <a:r>
            <a:rPr lang="en-US" b="1" dirty="0"/>
            <a:t>Business Environment</a:t>
          </a:r>
        </a:p>
      </dgm:t>
    </dgm:pt>
    <dgm:pt modelId="{CE516F8F-B2EA-4A91-AAFB-229CF07C35BF}" type="parTrans" cxnId="{6E88E44A-AC9B-45FC-A27A-C588EE33E0E6}">
      <dgm:prSet/>
      <dgm:spPr/>
      <dgm:t>
        <a:bodyPr/>
        <a:lstStyle/>
        <a:p>
          <a:endParaRPr lang="en-US"/>
        </a:p>
      </dgm:t>
    </dgm:pt>
    <dgm:pt modelId="{5626A414-B3B9-42CA-BB5D-19D33F428048}" type="sibTrans" cxnId="{6E88E44A-AC9B-45FC-A27A-C588EE33E0E6}">
      <dgm:prSet/>
      <dgm:spPr/>
      <dgm:t>
        <a:bodyPr/>
        <a:lstStyle/>
        <a:p>
          <a:endParaRPr lang="en-US"/>
        </a:p>
      </dgm:t>
    </dgm:pt>
    <dgm:pt modelId="{48C8B132-4370-4571-80BA-2AC840EDCA39}">
      <dgm:prSet phldrT="[Text]"/>
      <dgm:spPr/>
      <dgm:t>
        <a:bodyPr/>
        <a:lstStyle/>
        <a:p>
          <a:pPr>
            <a:buFont typeface="Arial" panose="020B0604020202020204" pitchFamily="34" charset="0"/>
            <a:buChar char="•"/>
          </a:pPr>
          <a:r>
            <a:rPr lang="en-US" dirty="0">
              <a:effectLst>
                <a:outerShdw blurRad="38100" dist="38100" dir="2700000" algn="tl">
                  <a:srgbClr val="000000">
                    <a:alpha val="43137"/>
                  </a:srgbClr>
                </a:outerShdw>
              </a:effectLst>
              <a:latin typeface="+mj-lt"/>
              <a:sym typeface="Calibri"/>
            </a:rPr>
            <a:t>Two-sided marketplace</a:t>
          </a:r>
          <a:endParaRPr lang="en-US" dirty="0">
            <a:effectLst>
              <a:outerShdw blurRad="38100" dist="38100" dir="2700000" algn="tl">
                <a:srgbClr val="000000">
                  <a:alpha val="43137"/>
                </a:srgbClr>
              </a:outerShdw>
            </a:effectLst>
            <a:latin typeface="+mj-lt"/>
          </a:endParaRPr>
        </a:p>
      </dgm:t>
    </dgm:pt>
    <dgm:pt modelId="{651804FE-21DD-4BC9-9241-A7B0907CCE8A}" type="parTrans" cxnId="{2D07CAB7-23CD-4115-AE44-C04FDC44EE7A}">
      <dgm:prSet/>
      <dgm:spPr/>
      <dgm:t>
        <a:bodyPr/>
        <a:lstStyle/>
        <a:p>
          <a:endParaRPr lang="en-US"/>
        </a:p>
      </dgm:t>
    </dgm:pt>
    <dgm:pt modelId="{D4F55725-4243-446B-98F8-57D5CD39824C}" type="sibTrans" cxnId="{2D07CAB7-23CD-4115-AE44-C04FDC44EE7A}">
      <dgm:prSet/>
      <dgm:spPr/>
      <dgm:t>
        <a:bodyPr/>
        <a:lstStyle/>
        <a:p>
          <a:endParaRPr lang="en-US"/>
        </a:p>
      </dgm:t>
    </dgm:pt>
    <dgm:pt modelId="{5655EB84-038C-4D24-9CBE-13C9A15C1B73}">
      <dgm:prSet phldrT="[Text]"/>
      <dgm:spPr/>
      <dgm:t>
        <a:bodyPr/>
        <a:lstStyle/>
        <a:p>
          <a:pPr>
            <a:buFont typeface="Arial" panose="020B0604020202020204" pitchFamily="34" charset="0"/>
            <a:buChar char="•"/>
          </a:pPr>
          <a:r>
            <a:rPr lang="en-US" dirty="0">
              <a:effectLst>
                <a:outerShdw blurRad="38100" dist="38100" dir="2700000" algn="tl">
                  <a:srgbClr val="000000">
                    <a:alpha val="43137"/>
                  </a:srgbClr>
                </a:outerShdw>
              </a:effectLst>
              <a:latin typeface="+mj-lt"/>
              <a:sym typeface="Calibri"/>
            </a:rPr>
            <a:t>Converting consumers into leads for customers (rental property managers)</a:t>
          </a:r>
          <a:endParaRPr lang="en-US" dirty="0">
            <a:effectLst>
              <a:outerShdw blurRad="38100" dist="38100" dir="2700000" algn="tl">
                <a:srgbClr val="000000">
                  <a:alpha val="43137"/>
                </a:srgbClr>
              </a:outerShdw>
            </a:effectLst>
            <a:latin typeface="+mj-lt"/>
          </a:endParaRPr>
        </a:p>
      </dgm:t>
    </dgm:pt>
    <dgm:pt modelId="{D61967CA-6A87-426B-B4E3-6C9D09A18D78}" type="parTrans" cxnId="{9C52B842-CBDE-400D-9455-F2929859D444}">
      <dgm:prSet/>
      <dgm:spPr/>
      <dgm:t>
        <a:bodyPr/>
        <a:lstStyle/>
        <a:p>
          <a:endParaRPr lang="en-US"/>
        </a:p>
      </dgm:t>
    </dgm:pt>
    <dgm:pt modelId="{16BEE09C-1A95-4D2C-892F-B217262783C2}" type="sibTrans" cxnId="{9C52B842-CBDE-400D-9455-F2929859D444}">
      <dgm:prSet/>
      <dgm:spPr/>
      <dgm:t>
        <a:bodyPr/>
        <a:lstStyle/>
        <a:p>
          <a:endParaRPr lang="en-US"/>
        </a:p>
      </dgm:t>
    </dgm:pt>
    <dgm:pt modelId="{1E2BFF3B-4806-4985-9033-58D02DA419A6}">
      <dgm:prSet phldrT="[Text]"/>
      <dgm:spPr/>
      <dgm:t>
        <a:bodyPr/>
        <a:lstStyle/>
        <a:p>
          <a:pPr>
            <a:buFont typeface="Arial" panose="020B0604020202020204" pitchFamily="34" charset="0"/>
            <a:buChar char="•"/>
          </a:pPr>
          <a:r>
            <a:rPr lang="en-US" dirty="0">
              <a:effectLst>
                <a:outerShdw blurRad="38100" dist="38100" dir="2700000" algn="tl">
                  <a:srgbClr val="000000">
                    <a:alpha val="43137"/>
                  </a:srgbClr>
                </a:outerShdw>
              </a:effectLst>
              <a:latin typeface="+mj-lt"/>
              <a:sym typeface="Calibri"/>
            </a:rPr>
            <a:t>Customers in return purchase subscription packages from </a:t>
          </a:r>
          <a:r>
            <a:rPr lang="en-US" dirty="0" err="1">
              <a:effectLst>
                <a:outerShdw blurRad="38100" dist="38100" dir="2700000" algn="tl">
                  <a:srgbClr val="000000">
                    <a:alpha val="43137"/>
                  </a:srgbClr>
                </a:outerShdw>
              </a:effectLst>
              <a:latin typeface="+mj-lt"/>
              <a:sym typeface="Calibri"/>
            </a:rPr>
            <a:t>RentPath</a:t>
          </a:r>
          <a:r>
            <a:rPr lang="en-US" dirty="0">
              <a:effectLst>
                <a:outerShdw blurRad="38100" dist="38100" dir="2700000" algn="tl">
                  <a:srgbClr val="000000">
                    <a:alpha val="43137"/>
                  </a:srgbClr>
                </a:outerShdw>
              </a:effectLst>
              <a:latin typeface="+mj-lt"/>
              <a:sym typeface="Calibri"/>
            </a:rPr>
            <a:t> to advertise properties on the company’s affiliated sites (e.g., </a:t>
          </a:r>
          <a:r>
            <a:rPr lang="en-US" dirty="0" err="1">
              <a:effectLst>
                <a:outerShdw blurRad="38100" dist="38100" dir="2700000" algn="tl">
                  <a:srgbClr val="000000">
                    <a:alpha val="43137"/>
                  </a:srgbClr>
                </a:outerShdw>
              </a:effectLst>
              <a:latin typeface="+mj-lt"/>
              <a:sym typeface="Calibri"/>
            </a:rPr>
            <a:t>ApartmentGuide</a:t>
          </a:r>
          <a:r>
            <a:rPr lang="en-US" dirty="0">
              <a:effectLst>
                <a:outerShdw blurRad="38100" dist="38100" dir="2700000" algn="tl">
                  <a:srgbClr val="000000">
                    <a:alpha val="43137"/>
                  </a:srgbClr>
                </a:outerShdw>
              </a:effectLst>
              <a:latin typeface="+mj-lt"/>
              <a:sym typeface="Calibri"/>
            </a:rPr>
            <a:t>)</a:t>
          </a:r>
          <a:endParaRPr lang="en-US" dirty="0">
            <a:effectLst>
              <a:outerShdw blurRad="38100" dist="38100" dir="2700000" algn="tl">
                <a:srgbClr val="000000">
                  <a:alpha val="43137"/>
                </a:srgbClr>
              </a:outerShdw>
            </a:effectLst>
            <a:latin typeface="+mj-lt"/>
          </a:endParaRPr>
        </a:p>
      </dgm:t>
    </dgm:pt>
    <dgm:pt modelId="{42D8B820-E4A2-4C28-A089-4B93F5EE1C50}" type="parTrans" cxnId="{EFF981B0-9A99-47A6-9A17-B257BC06D155}">
      <dgm:prSet/>
      <dgm:spPr/>
      <dgm:t>
        <a:bodyPr/>
        <a:lstStyle/>
        <a:p>
          <a:endParaRPr lang="en-US"/>
        </a:p>
      </dgm:t>
    </dgm:pt>
    <dgm:pt modelId="{BC474834-D0E7-4D53-94E2-088AE2AE0CC8}" type="sibTrans" cxnId="{EFF981B0-9A99-47A6-9A17-B257BC06D155}">
      <dgm:prSet/>
      <dgm:spPr/>
      <dgm:t>
        <a:bodyPr/>
        <a:lstStyle/>
        <a:p>
          <a:endParaRPr lang="en-US"/>
        </a:p>
      </dgm:t>
    </dgm:pt>
    <dgm:pt modelId="{12271141-59BA-475A-8A8D-7EEE5EA6192C}" type="pres">
      <dgm:prSet presAssocID="{2C2EDB67-2A63-45AA-AEEA-ED6D3024F9A7}" presName="Name0" presStyleCnt="0">
        <dgm:presLayoutVars>
          <dgm:dir/>
          <dgm:animLvl val="lvl"/>
          <dgm:resizeHandles val="exact"/>
        </dgm:presLayoutVars>
      </dgm:prSet>
      <dgm:spPr/>
      <dgm:t>
        <a:bodyPr/>
        <a:lstStyle/>
        <a:p>
          <a:endParaRPr lang="en-US"/>
        </a:p>
      </dgm:t>
    </dgm:pt>
    <dgm:pt modelId="{E49A18BD-53F1-4631-BD77-688E38CC2FA3}" type="pres">
      <dgm:prSet presAssocID="{385CAEB7-9FB6-4888-905A-88C1EA9AC8C3}" presName="linNode" presStyleCnt="0"/>
      <dgm:spPr/>
    </dgm:pt>
    <dgm:pt modelId="{48B6738C-B4E0-410E-8CA3-F85DAE0D3C5A}" type="pres">
      <dgm:prSet presAssocID="{385CAEB7-9FB6-4888-905A-88C1EA9AC8C3}" presName="parTx" presStyleLbl="revTx" presStyleIdx="0" presStyleCnt="2">
        <dgm:presLayoutVars>
          <dgm:chMax val="1"/>
          <dgm:bulletEnabled val="1"/>
        </dgm:presLayoutVars>
      </dgm:prSet>
      <dgm:spPr/>
      <dgm:t>
        <a:bodyPr/>
        <a:lstStyle/>
        <a:p>
          <a:endParaRPr lang="en-US"/>
        </a:p>
      </dgm:t>
    </dgm:pt>
    <dgm:pt modelId="{A3D899EA-C169-4B29-AA5E-15022F31EAB2}" type="pres">
      <dgm:prSet presAssocID="{385CAEB7-9FB6-4888-905A-88C1EA9AC8C3}" presName="bracket" presStyleLbl="parChTrans1D1" presStyleIdx="0" presStyleCnt="2"/>
      <dgm:spPr/>
    </dgm:pt>
    <dgm:pt modelId="{321B57A9-0ACA-4E93-98C8-94DC096C85BC}" type="pres">
      <dgm:prSet presAssocID="{385CAEB7-9FB6-4888-905A-88C1EA9AC8C3}" presName="spH" presStyleCnt="0"/>
      <dgm:spPr/>
    </dgm:pt>
    <dgm:pt modelId="{72A23630-66B3-4037-986B-C225A011EBF1}" type="pres">
      <dgm:prSet presAssocID="{385CAEB7-9FB6-4888-905A-88C1EA9AC8C3}" presName="desTx" presStyleLbl="node1" presStyleIdx="0" presStyleCnt="2">
        <dgm:presLayoutVars>
          <dgm:bulletEnabled val="1"/>
        </dgm:presLayoutVars>
      </dgm:prSet>
      <dgm:spPr/>
      <dgm:t>
        <a:bodyPr/>
        <a:lstStyle/>
        <a:p>
          <a:endParaRPr lang="en-US"/>
        </a:p>
      </dgm:t>
    </dgm:pt>
    <dgm:pt modelId="{52AB70DA-BB4A-440B-83E3-856631D50E2D}" type="pres">
      <dgm:prSet presAssocID="{397AC722-4E76-4EBD-B8C3-06A6F75AC2C3}" presName="spV" presStyleCnt="0"/>
      <dgm:spPr/>
    </dgm:pt>
    <dgm:pt modelId="{4213BE9F-3887-4465-B334-1264E7A2A030}" type="pres">
      <dgm:prSet presAssocID="{D37395BE-2C32-4634-91A1-2182DF4FE234}" presName="linNode" presStyleCnt="0"/>
      <dgm:spPr/>
    </dgm:pt>
    <dgm:pt modelId="{3BB077D2-D12B-4B72-8880-06CC5E04EFA1}" type="pres">
      <dgm:prSet presAssocID="{D37395BE-2C32-4634-91A1-2182DF4FE234}" presName="parTx" presStyleLbl="revTx" presStyleIdx="1" presStyleCnt="2">
        <dgm:presLayoutVars>
          <dgm:chMax val="1"/>
          <dgm:bulletEnabled val="1"/>
        </dgm:presLayoutVars>
      </dgm:prSet>
      <dgm:spPr/>
      <dgm:t>
        <a:bodyPr/>
        <a:lstStyle/>
        <a:p>
          <a:endParaRPr lang="en-US"/>
        </a:p>
      </dgm:t>
    </dgm:pt>
    <dgm:pt modelId="{6227FB69-9E1B-40E5-A98C-3DD69FFF9BCA}" type="pres">
      <dgm:prSet presAssocID="{D37395BE-2C32-4634-91A1-2182DF4FE234}" presName="bracket" presStyleLbl="parChTrans1D1" presStyleIdx="1" presStyleCnt="2"/>
      <dgm:spPr/>
    </dgm:pt>
    <dgm:pt modelId="{B4B130FA-4D04-48CE-8433-98EC62379802}" type="pres">
      <dgm:prSet presAssocID="{D37395BE-2C32-4634-91A1-2182DF4FE234}" presName="spH" presStyleCnt="0"/>
      <dgm:spPr/>
    </dgm:pt>
    <dgm:pt modelId="{8675616A-E46C-44E9-9C6D-8D78439B8BBC}" type="pres">
      <dgm:prSet presAssocID="{D37395BE-2C32-4634-91A1-2182DF4FE234}" presName="desTx" presStyleLbl="node1" presStyleIdx="1" presStyleCnt="2">
        <dgm:presLayoutVars>
          <dgm:bulletEnabled val="1"/>
        </dgm:presLayoutVars>
      </dgm:prSet>
      <dgm:spPr/>
      <dgm:t>
        <a:bodyPr/>
        <a:lstStyle/>
        <a:p>
          <a:endParaRPr lang="en-US"/>
        </a:p>
      </dgm:t>
    </dgm:pt>
  </dgm:ptLst>
  <dgm:cxnLst>
    <dgm:cxn modelId="{E0C36894-2C1B-4632-AC63-E7A5DCBE3C28}" type="presOf" srcId="{1E2BFF3B-4806-4985-9033-58D02DA419A6}" destId="{72A23630-66B3-4037-986B-C225A011EBF1}" srcOrd="0" destOrd="1" presId="urn:diagrams.loki3.com/BracketList"/>
    <dgm:cxn modelId="{DA155343-AED0-42BA-96E6-6C39D3777DF3}" type="presOf" srcId="{385CAEB7-9FB6-4888-905A-88C1EA9AC8C3}" destId="{48B6738C-B4E0-410E-8CA3-F85DAE0D3C5A}" srcOrd="0" destOrd="0" presId="urn:diagrams.loki3.com/BracketList"/>
    <dgm:cxn modelId="{2D07CAB7-23CD-4115-AE44-C04FDC44EE7A}" srcId="{D37395BE-2C32-4634-91A1-2182DF4FE234}" destId="{48C8B132-4370-4571-80BA-2AC840EDCA39}" srcOrd="0" destOrd="0" parTransId="{651804FE-21DD-4BC9-9241-A7B0907CCE8A}" sibTransId="{D4F55725-4243-446B-98F8-57D5CD39824C}"/>
    <dgm:cxn modelId="{6E88E44A-AC9B-45FC-A27A-C588EE33E0E6}" srcId="{2C2EDB67-2A63-45AA-AEEA-ED6D3024F9A7}" destId="{D37395BE-2C32-4634-91A1-2182DF4FE234}" srcOrd="1" destOrd="0" parTransId="{CE516F8F-B2EA-4A91-AAFB-229CF07C35BF}" sibTransId="{5626A414-B3B9-42CA-BB5D-19D33F428048}"/>
    <dgm:cxn modelId="{9C52B842-CBDE-400D-9455-F2929859D444}" srcId="{385CAEB7-9FB6-4888-905A-88C1EA9AC8C3}" destId="{5655EB84-038C-4D24-9CBE-13C9A15C1B73}" srcOrd="0" destOrd="0" parTransId="{D61967CA-6A87-426B-B4E3-6C9D09A18D78}" sibTransId="{16BEE09C-1A95-4D2C-892F-B217262783C2}"/>
    <dgm:cxn modelId="{03338620-B2F7-4431-A08E-E366B9FFA920}" type="presOf" srcId="{D37395BE-2C32-4634-91A1-2182DF4FE234}" destId="{3BB077D2-D12B-4B72-8880-06CC5E04EFA1}" srcOrd="0" destOrd="0" presId="urn:diagrams.loki3.com/BracketList"/>
    <dgm:cxn modelId="{0D7655DC-D2F9-45DC-9593-A77DEDF3D580}" type="presOf" srcId="{2C2EDB67-2A63-45AA-AEEA-ED6D3024F9A7}" destId="{12271141-59BA-475A-8A8D-7EEE5EA6192C}" srcOrd="0" destOrd="0" presId="urn:diagrams.loki3.com/BracketList"/>
    <dgm:cxn modelId="{EFF981B0-9A99-47A6-9A17-B257BC06D155}" srcId="{385CAEB7-9FB6-4888-905A-88C1EA9AC8C3}" destId="{1E2BFF3B-4806-4985-9033-58D02DA419A6}" srcOrd="1" destOrd="0" parTransId="{42D8B820-E4A2-4C28-A089-4B93F5EE1C50}" sibTransId="{BC474834-D0E7-4D53-94E2-088AE2AE0CC8}"/>
    <dgm:cxn modelId="{72E1346C-03C7-4960-9F3B-BD8A4FE4D192}" type="presOf" srcId="{5655EB84-038C-4D24-9CBE-13C9A15C1B73}" destId="{72A23630-66B3-4037-986B-C225A011EBF1}" srcOrd="0" destOrd="0" presId="urn:diagrams.loki3.com/BracketList"/>
    <dgm:cxn modelId="{0B3C5059-8C84-4279-A000-5E9CFED780D5}" type="presOf" srcId="{48C8B132-4370-4571-80BA-2AC840EDCA39}" destId="{8675616A-E46C-44E9-9C6D-8D78439B8BBC}" srcOrd="0" destOrd="0" presId="urn:diagrams.loki3.com/BracketList"/>
    <dgm:cxn modelId="{0A468210-3623-45F1-9FE0-23DE0786038F}" srcId="{2C2EDB67-2A63-45AA-AEEA-ED6D3024F9A7}" destId="{385CAEB7-9FB6-4888-905A-88C1EA9AC8C3}" srcOrd="0" destOrd="0" parTransId="{D87FA605-8EC6-4015-8C20-70EB513E5ED8}" sibTransId="{397AC722-4E76-4EBD-B8C3-06A6F75AC2C3}"/>
    <dgm:cxn modelId="{5A9EC120-59FB-4870-BE34-F8E0786525A5}" type="presParOf" srcId="{12271141-59BA-475A-8A8D-7EEE5EA6192C}" destId="{E49A18BD-53F1-4631-BD77-688E38CC2FA3}" srcOrd="0" destOrd="0" presId="urn:diagrams.loki3.com/BracketList"/>
    <dgm:cxn modelId="{2FAA4EED-0C62-430A-808A-0316C66A142D}" type="presParOf" srcId="{E49A18BD-53F1-4631-BD77-688E38CC2FA3}" destId="{48B6738C-B4E0-410E-8CA3-F85DAE0D3C5A}" srcOrd="0" destOrd="0" presId="urn:diagrams.loki3.com/BracketList"/>
    <dgm:cxn modelId="{11ECE78A-869A-4A2F-8569-F29A3B164EF7}" type="presParOf" srcId="{E49A18BD-53F1-4631-BD77-688E38CC2FA3}" destId="{A3D899EA-C169-4B29-AA5E-15022F31EAB2}" srcOrd="1" destOrd="0" presId="urn:diagrams.loki3.com/BracketList"/>
    <dgm:cxn modelId="{4DDEABC9-4CC3-4AE5-B081-75281B06B0C8}" type="presParOf" srcId="{E49A18BD-53F1-4631-BD77-688E38CC2FA3}" destId="{321B57A9-0ACA-4E93-98C8-94DC096C85BC}" srcOrd="2" destOrd="0" presId="urn:diagrams.loki3.com/BracketList"/>
    <dgm:cxn modelId="{51B3E581-7BF6-4185-B388-71C1055687E7}" type="presParOf" srcId="{E49A18BD-53F1-4631-BD77-688E38CC2FA3}" destId="{72A23630-66B3-4037-986B-C225A011EBF1}" srcOrd="3" destOrd="0" presId="urn:diagrams.loki3.com/BracketList"/>
    <dgm:cxn modelId="{392DF816-56D6-4447-85F8-703B52D3C254}" type="presParOf" srcId="{12271141-59BA-475A-8A8D-7EEE5EA6192C}" destId="{52AB70DA-BB4A-440B-83E3-856631D50E2D}" srcOrd="1" destOrd="0" presId="urn:diagrams.loki3.com/BracketList"/>
    <dgm:cxn modelId="{96828B68-3114-41A8-8394-3C3783A329DC}" type="presParOf" srcId="{12271141-59BA-475A-8A8D-7EEE5EA6192C}" destId="{4213BE9F-3887-4465-B334-1264E7A2A030}" srcOrd="2" destOrd="0" presId="urn:diagrams.loki3.com/BracketList"/>
    <dgm:cxn modelId="{8E8B3299-A200-4426-BEC4-BC1310AC3A16}" type="presParOf" srcId="{4213BE9F-3887-4465-B334-1264E7A2A030}" destId="{3BB077D2-D12B-4B72-8880-06CC5E04EFA1}" srcOrd="0" destOrd="0" presId="urn:diagrams.loki3.com/BracketList"/>
    <dgm:cxn modelId="{414018F3-EC0B-4066-8393-11B1E2606C47}" type="presParOf" srcId="{4213BE9F-3887-4465-B334-1264E7A2A030}" destId="{6227FB69-9E1B-40E5-A98C-3DD69FFF9BCA}" srcOrd="1" destOrd="0" presId="urn:diagrams.loki3.com/BracketList"/>
    <dgm:cxn modelId="{618E0A11-0019-42AC-BECF-22506F0B3A43}" type="presParOf" srcId="{4213BE9F-3887-4465-B334-1264E7A2A030}" destId="{B4B130FA-4D04-48CE-8433-98EC62379802}" srcOrd="2" destOrd="0" presId="urn:diagrams.loki3.com/BracketList"/>
    <dgm:cxn modelId="{01EE9C69-4E6C-45D1-866B-B3A69F500846}" type="presParOf" srcId="{4213BE9F-3887-4465-B334-1264E7A2A030}" destId="{8675616A-E46C-44E9-9C6D-8D78439B8BBC}" srcOrd="3" destOrd="0" presId="urn:diagrams.loki3.com/Bracket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948B137-793D-4AE5-8AEE-8E1ADBD0066B}" type="doc">
      <dgm:prSet loTypeId="urn:microsoft.com/office/officeart/2005/8/layout/hierarchy2" loCatId="hierarchy" qsTypeId="urn:microsoft.com/office/officeart/2005/8/quickstyle/simple5" qsCatId="simple" csTypeId="urn:microsoft.com/office/officeart/2005/8/colors/accent0_3" csCatId="mainScheme" phldr="1"/>
      <dgm:spPr/>
      <dgm:t>
        <a:bodyPr/>
        <a:lstStyle/>
        <a:p>
          <a:endParaRPr lang="en-US"/>
        </a:p>
      </dgm:t>
    </dgm:pt>
    <dgm:pt modelId="{05154F7D-3D46-4A56-97DB-54B78F4AA8A1}">
      <dgm:prSet phldrT="[Text]"/>
      <dgm:spPr/>
      <dgm:t>
        <a:bodyPr/>
        <a:lstStyle/>
        <a:p>
          <a:r>
            <a:rPr lang="en-US" b="1" dirty="0">
              <a:latin typeface="+mn-lt"/>
            </a:rPr>
            <a:t>First-Time Visitors</a:t>
          </a:r>
        </a:p>
      </dgm:t>
    </dgm:pt>
    <dgm:pt modelId="{2BF90EA6-EFEA-47A1-A073-F0E4908CDE17}" type="parTrans" cxnId="{7D372E78-E680-41DD-BBA5-0351E7B680B9}">
      <dgm:prSet/>
      <dgm:spPr/>
      <dgm:t>
        <a:bodyPr/>
        <a:lstStyle/>
        <a:p>
          <a:endParaRPr lang="en-US">
            <a:latin typeface="+mn-lt"/>
          </a:endParaRPr>
        </a:p>
      </dgm:t>
    </dgm:pt>
    <dgm:pt modelId="{992FE2A3-068B-4956-9522-218D29B3D465}" type="sibTrans" cxnId="{7D372E78-E680-41DD-BBA5-0351E7B680B9}">
      <dgm:prSet/>
      <dgm:spPr/>
      <dgm:t>
        <a:bodyPr/>
        <a:lstStyle/>
        <a:p>
          <a:endParaRPr lang="en-US">
            <a:latin typeface="+mn-lt"/>
          </a:endParaRPr>
        </a:p>
      </dgm:t>
    </dgm:pt>
    <dgm:pt modelId="{06C3B0DF-4103-4FC5-8FCA-A608031E9FAD}">
      <dgm:prSet phldrT="[Text]" custT="1"/>
      <dgm:spPr/>
      <dgm:t>
        <a:bodyPr/>
        <a:lstStyle/>
        <a:p>
          <a:r>
            <a:rPr lang="en-US" sz="2400" b="1" dirty="0">
              <a:latin typeface="+mn-lt"/>
            </a:rPr>
            <a:t>Churn</a:t>
          </a:r>
          <a:r>
            <a:rPr lang="en-US" sz="2100" dirty="0">
              <a:latin typeface="+mn-lt"/>
            </a:rPr>
            <a:t> </a:t>
          </a:r>
        </a:p>
        <a:p>
          <a:r>
            <a:rPr lang="en-US" sz="2100" dirty="0">
              <a:latin typeface="+mn-lt"/>
            </a:rPr>
            <a:t>74.48%</a:t>
          </a:r>
        </a:p>
      </dgm:t>
    </dgm:pt>
    <dgm:pt modelId="{B50808DB-B0ED-4F2F-B3E2-9EB57E9EEBE3}" type="parTrans" cxnId="{0B3EAA8F-22F0-46B9-BA72-C8D1C636B144}">
      <dgm:prSet/>
      <dgm:spPr/>
      <dgm:t>
        <a:bodyPr/>
        <a:lstStyle/>
        <a:p>
          <a:endParaRPr lang="en-US">
            <a:latin typeface="+mn-lt"/>
          </a:endParaRPr>
        </a:p>
      </dgm:t>
    </dgm:pt>
    <dgm:pt modelId="{7AB1FF24-FB17-4A3E-B6DE-F0E441E81CFC}" type="sibTrans" cxnId="{0B3EAA8F-22F0-46B9-BA72-C8D1C636B144}">
      <dgm:prSet/>
      <dgm:spPr/>
      <dgm:t>
        <a:bodyPr/>
        <a:lstStyle/>
        <a:p>
          <a:endParaRPr lang="en-US">
            <a:latin typeface="+mn-lt"/>
          </a:endParaRPr>
        </a:p>
      </dgm:t>
    </dgm:pt>
    <dgm:pt modelId="{E50DB197-5EA1-4DE1-8E27-44887E03CC25}">
      <dgm:prSet phldrT="[Text]" custT="1"/>
      <dgm:spPr/>
      <dgm:t>
        <a:bodyPr/>
        <a:lstStyle/>
        <a:p>
          <a:r>
            <a:rPr lang="en-US" sz="2400" b="1" dirty="0">
              <a:latin typeface="+mn-lt"/>
            </a:rPr>
            <a:t>Lead</a:t>
          </a:r>
        </a:p>
        <a:p>
          <a:r>
            <a:rPr lang="en-US" sz="2100" dirty="0">
              <a:latin typeface="+mn-lt"/>
            </a:rPr>
            <a:t>3.38%</a:t>
          </a:r>
        </a:p>
      </dgm:t>
    </dgm:pt>
    <dgm:pt modelId="{E3313777-F856-42EC-A56C-2874809202AD}" type="parTrans" cxnId="{DF3289DB-010F-467F-8CAD-F5B2F9AA001F}">
      <dgm:prSet/>
      <dgm:spPr/>
      <dgm:t>
        <a:bodyPr/>
        <a:lstStyle/>
        <a:p>
          <a:endParaRPr lang="en-US">
            <a:latin typeface="+mn-lt"/>
          </a:endParaRPr>
        </a:p>
      </dgm:t>
    </dgm:pt>
    <dgm:pt modelId="{12775634-F0C0-4BF6-9224-FBF1D6741BD1}" type="sibTrans" cxnId="{DF3289DB-010F-467F-8CAD-F5B2F9AA001F}">
      <dgm:prSet/>
      <dgm:spPr/>
      <dgm:t>
        <a:bodyPr/>
        <a:lstStyle/>
        <a:p>
          <a:endParaRPr lang="en-US">
            <a:latin typeface="+mn-lt"/>
          </a:endParaRPr>
        </a:p>
      </dgm:t>
    </dgm:pt>
    <dgm:pt modelId="{16AE27BB-CADB-4A9B-9FD2-9C6023FB2ECE}">
      <dgm:prSet phldrT="[Text]"/>
      <dgm:spPr/>
      <dgm:t>
        <a:bodyPr/>
        <a:lstStyle/>
        <a:p>
          <a:r>
            <a:rPr lang="en-US" b="1">
              <a:latin typeface="+mn-lt"/>
            </a:rPr>
            <a:t>No Lead</a:t>
          </a:r>
        </a:p>
        <a:p>
          <a:r>
            <a:rPr lang="en-US">
              <a:latin typeface="+mn-lt"/>
            </a:rPr>
            <a:t>96.62%</a:t>
          </a:r>
          <a:endParaRPr lang="en-US" dirty="0">
            <a:latin typeface="+mn-lt"/>
          </a:endParaRPr>
        </a:p>
      </dgm:t>
    </dgm:pt>
    <dgm:pt modelId="{A613517F-3473-4CF0-AFBE-384CB04D65F8}" type="parTrans" cxnId="{C3DB6C71-3B57-4D78-A0FB-637C2AFE2DB1}">
      <dgm:prSet/>
      <dgm:spPr/>
      <dgm:t>
        <a:bodyPr/>
        <a:lstStyle/>
        <a:p>
          <a:endParaRPr lang="en-US">
            <a:latin typeface="+mn-lt"/>
          </a:endParaRPr>
        </a:p>
      </dgm:t>
    </dgm:pt>
    <dgm:pt modelId="{8EFBB04E-1C2C-4229-8A98-519C5BDC9057}" type="sibTrans" cxnId="{C3DB6C71-3B57-4D78-A0FB-637C2AFE2DB1}">
      <dgm:prSet/>
      <dgm:spPr/>
      <dgm:t>
        <a:bodyPr/>
        <a:lstStyle/>
        <a:p>
          <a:endParaRPr lang="en-US">
            <a:latin typeface="+mn-lt"/>
          </a:endParaRPr>
        </a:p>
      </dgm:t>
    </dgm:pt>
    <dgm:pt modelId="{83E17B10-1BEA-4F99-ABC5-FE3EE1E9F87E}">
      <dgm:prSet phldrT="[Text]" custT="1"/>
      <dgm:spPr/>
      <dgm:t>
        <a:bodyPr/>
        <a:lstStyle/>
        <a:p>
          <a:r>
            <a:rPr lang="en-US" sz="2400" b="1">
              <a:latin typeface="+mn-lt"/>
            </a:rPr>
            <a:t>Revisit</a:t>
          </a:r>
        </a:p>
        <a:p>
          <a:r>
            <a:rPr lang="en-US" sz="2100">
              <a:latin typeface="+mn-lt"/>
            </a:rPr>
            <a:t>25.52%</a:t>
          </a:r>
          <a:endParaRPr lang="en-US" sz="2100" dirty="0">
            <a:latin typeface="+mn-lt"/>
          </a:endParaRPr>
        </a:p>
      </dgm:t>
    </dgm:pt>
    <dgm:pt modelId="{EDBC98F7-D4ED-4DBA-B506-3D5428736A12}" type="parTrans" cxnId="{37C6C3F3-A4EA-4DCD-90E8-3E9BA7B41772}">
      <dgm:prSet/>
      <dgm:spPr/>
      <dgm:t>
        <a:bodyPr/>
        <a:lstStyle/>
        <a:p>
          <a:endParaRPr lang="en-US">
            <a:latin typeface="+mn-lt"/>
          </a:endParaRPr>
        </a:p>
      </dgm:t>
    </dgm:pt>
    <dgm:pt modelId="{C3B27342-32DC-4A5A-BE68-488D08D7C058}" type="sibTrans" cxnId="{37C6C3F3-A4EA-4DCD-90E8-3E9BA7B41772}">
      <dgm:prSet/>
      <dgm:spPr/>
      <dgm:t>
        <a:bodyPr/>
        <a:lstStyle/>
        <a:p>
          <a:endParaRPr lang="en-US">
            <a:latin typeface="+mn-lt"/>
          </a:endParaRPr>
        </a:p>
      </dgm:t>
    </dgm:pt>
    <dgm:pt modelId="{25D66FCA-9949-4879-A2F3-C0A43F10938C}">
      <dgm:prSet phldrT="[Text]" custT="1"/>
      <dgm:spPr/>
      <dgm:t>
        <a:bodyPr/>
        <a:lstStyle/>
        <a:p>
          <a:r>
            <a:rPr lang="en-US" sz="2400" b="1" dirty="0">
              <a:latin typeface="+mn-lt"/>
            </a:rPr>
            <a:t>Lead</a:t>
          </a:r>
        </a:p>
        <a:p>
          <a:r>
            <a:rPr lang="en-US" sz="2100" dirty="0">
              <a:latin typeface="+mn-lt"/>
            </a:rPr>
            <a:t>5.78% </a:t>
          </a:r>
        </a:p>
      </dgm:t>
    </dgm:pt>
    <dgm:pt modelId="{3821A8F7-8734-4FCD-9043-FC4D6D23D492}" type="parTrans" cxnId="{90BA532B-2687-4C1A-ADEB-447CE7F0927C}">
      <dgm:prSet/>
      <dgm:spPr/>
      <dgm:t>
        <a:bodyPr/>
        <a:lstStyle/>
        <a:p>
          <a:endParaRPr lang="en-US">
            <a:latin typeface="+mn-lt"/>
          </a:endParaRPr>
        </a:p>
      </dgm:t>
    </dgm:pt>
    <dgm:pt modelId="{406CF333-D97B-434F-BEB7-C95F7A76B375}" type="sibTrans" cxnId="{90BA532B-2687-4C1A-ADEB-447CE7F0927C}">
      <dgm:prSet/>
      <dgm:spPr/>
      <dgm:t>
        <a:bodyPr/>
        <a:lstStyle/>
        <a:p>
          <a:endParaRPr lang="en-US">
            <a:latin typeface="+mn-lt"/>
          </a:endParaRPr>
        </a:p>
      </dgm:t>
    </dgm:pt>
    <dgm:pt modelId="{EE75B8DE-3274-4C80-B192-60FC1D66DA78}">
      <dgm:prSet phldrT="[Text]"/>
      <dgm:spPr/>
      <dgm:t>
        <a:bodyPr/>
        <a:lstStyle/>
        <a:p>
          <a:r>
            <a:rPr lang="en-US" b="1">
              <a:latin typeface="+mn-lt"/>
            </a:rPr>
            <a:t>No Lead</a:t>
          </a:r>
        </a:p>
        <a:p>
          <a:r>
            <a:rPr lang="en-US">
              <a:latin typeface="+mn-lt"/>
            </a:rPr>
            <a:t>94.22%</a:t>
          </a:r>
          <a:endParaRPr lang="en-US" dirty="0">
            <a:latin typeface="+mn-lt"/>
          </a:endParaRPr>
        </a:p>
      </dgm:t>
    </dgm:pt>
    <dgm:pt modelId="{E20BF948-CECB-4587-9CB5-4B9EE92B0BC7}" type="parTrans" cxnId="{524E30E0-8EEF-4EA8-9360-1E361848F454}">
      <dgm:prSet/>
      <dgm:spPr/>
      <dgm:t>
        <a:bodyPr/>
        <a:lstStyle/>
        <a:p>
          <a:endParaRPr lang="en-US">
            <a:latin typeface="+mn-lt"/>
          </a:endParaRPr>
        </a:p>
      </dgm:t>
    </dgm:pt>
    <dgm:pt modelId="{89F10DC1-A7F7-4AE8-B9AF-0F0A13491B3B}" type="sibTrans" cxnId="{524E30E0-8EEF-4EA8-9360-1E361848F454}">
      <dgm:prSet/>
      <dgm:spPr/>
      <dgm:t>
        <a:bodyPr/>
        <a:lstStyle/>
        <a:p>
          <a:endParaRPr lang="en-US">
            <a:latin typeface="+mn-lt"/>
          </a:endParaRPr>
        </a:p>
      </dgm:t>
    </dgm:pt>
    <dgm:pt modelId="{2F927CF5-1BF6-4E1C-85E1-8322601DD1E5}" type="pres">
      <dgm:prSet presAssocID="{D948B137-793D-4AE5-8AEE-8E1ADBD0066B}" presName="diagram" presStyleCnt="0">
        <dgm:presLayoutVars>
          <dgm:chPref val="1"/>
          <dgm:dir/>
          <dgm:animOne val="branch"/>
          <dgm:animLvl val="lvl"/>
          <dgm:resizeHandles val="exact"/>
        </dgm:presLayoutVars>
      </dgm:prSet>
      <dgm:spPr/>
      <dgm:t>
        <a:bodyPr/>
        <a:lstStyle/>
        <a:p>
          <a:endParaRPr lang="en-US"/>
        </a:p>
      </dgm:t>
    </dgm:pt>
    <dgm:pt modelId="{B317AAED-AB60-4761-A9BF-EC1FAD342E74}" type="pres">
      <dgm:prSet presAssocID="{05154F7D-3D46-4A56-97DB-54B78F4AA8A1}" presName="root1" presStyleCnt="0"/>
      <dgm:spPr/>
    </dgm:pt>
    <dgm:pt modelId="{F6646607-7A8D-472D-92D8-7AE4AC4CCA0F}" type="pres">
      <dgm:prSet presAssocID="{05154F7D-3D46-4A56-97DB-54B78F4AA8A1}" presName="LevelOneTextNode" presStyleLbl="node0" presStyleIdx="0" presStyleCnt="1">
        <dgm:presLayoutVars>
          <dgm:chPref val="3"/>
        </dgm:presLayoutVars>
      </dgm:prSet>
      <dgm:spPr/>
      <dgm:t>
        <a:bodyPr/>
        <a:lstStyle/>
        <a:p>
          <a:endParaRPr lang="en-US"/>
        </a:p>
      </dgm:t>
    </dgm:pt>
    <dgm:pt modelId="{91903039-DA92-4EFD-8BEF-4FF7A16C231A}" type="pres">
      <dgm:prSet presAssocID="{05154F7D-3D46-4A56-97DB-54B78F4AA8A1}" presName="level2hierChild" presStyleCnt="0"/>
      <dgm:spPr/>
    </dgm:pt>
    <dgm:pt modelId="{4F92BD28-7ED2-4E97-A781-C2114BCC71B7}" type="pres">
      <dgm:prSet presAssocID="{B50808DB-B0ED-4F2F-B3E2-9EB57E9EEBE3}" presName="conn2-1" presStyleLbl="parChTrans1D2" presStyleIdx="0" presStyleCnt="2"/>
      <dgm:spPr/>
      <dgm:t>
        <a:bodyPr/>
        <a:lstStyle/>
        <a:p>
          <a:endParaRPr lang="en-US"/>
        </a:p>
      </dgm:t>
    </dgm:pt>
    <dgm:pt modelId="{9E825197-C8FD-4EEA-B841-8D4F3D71275C}" type="pres">
      <dgm:prSet presAssocID="{B50808DB-B0ED-4F2F-B3E2-9EB57E9EEBE3}" presName="connTx" presStyleLbl="parChTrans1D2" presStyleIdx="0" presStyleCnt="2"/>
      <dgm:spPr/>
      <dgm:t>
        <a:bodyPr/>
        <a:lstStyle/>
        <a:p>
          <a:endParaRPr lang="en-US"/>
        </a:p>
      </dgm:t>
    </dgm:pt>
    <dgm:pt modelId="{6E091391-4AA9-4500-97C8-7A2BADBBB7DC}" type="pres">
      <dgm:prSet presAssocID="{06C3B0DF-4103-4FC5-8FCA-A608031E9FAD}" presName="root2" presStyleCnt="0"/>
      <dgm:spPr/>
    </dgm:pt>
    <dgm:pt modelId="{B8111931-051E-45F0-8997-2FD398351D4B}" type="pres">
      <dgm:prSet presAssocID="{06C3B0DF-4103-4FC5-8FCA-A608031E9FAD}" presName="LevelTwoTextNode" presStyleLbl="node2" presStyleIdx="0" presStyleCnt="2">
        <dgm:presLayoutVars>
          <dgm:chPref val="3"/>
        </dgm:presLayoutVars>
      </dgm:prSet>
      <dgm:spPr/>
      <dgm:t>
        <a:bodyPr/>
        <a:lstStyle/>
        <a:p>
          <a:endParaRPr lang="en-US"/>
        </a:p>
      </dgm:t>
    </dgm:pt>
    <dgm:pt modelId="{1A036306-82A7-4329-B713-536B4A17EF2F}" type="pres">
      <dgm:prSet presAssocID="{06C3B0DF-4103-4FC5-8FCA-A608031E9FAD}" presName="level3hierChild" presStyleCnt="0"/>
      <dgm:spPr/>
    </dgm:pt>
    <dgm:pt modelId="{4038919F-041A-4EC0-A848-11D427EFE3A3}" type="pres">
      <dgm:prSet presAssocID="{E3313777-F856-42EC-A56C-2874809202AD}" presName="conn2-1" presStyleLbl="parChTrans1D3" presStyleIdx="0" presStyleCnt="4"/>
      <dgm:spPr/>
      <dgm:t>
        <a:bodyPr/>
        <a:lstStyle/>
        <a:p>
          <a:endParaRPr lang="en-US"/>
        </a:p>
      </dgm:t>
    </dgm:pt>
    <dgm:pt modelId="{6817D5D5-1B19-459B-9007-E4DBCB22D72C}" type="pres">
      <dgm:prSet presAssocID="{E3313777-F856-42EC-A56C-2874809202AD}" presName="connTx" presStyleLbl="parChTrans1D3" presStyleIdx="0" presStyleCnt="4"/>
      <dgm:spPr/>
      <dgm:t>
        <a:bodyPr/>
        <a:lstStyle/>
        <a:p>
          <a:endParaRPr lang="en-US"/>
        </a:p>
      </dgm:t>
    </dgm:pt>
    <dgm:pt modelId="{A5DAF703-20AE-485C-BBF0-9D651C807DF6}" type="pres">
      <dgm:prSet presAssocID="{E50DB197-5EA1-4DE1-8E27-44887E03CC25}" presName="root2" presStyleCnt="0"/>
      <dgm:spPr/>
    </dgm:pt>
    <dgm:pt modelId="{F538F586-A670-455A-BFC1-EB31A5E902A7}" type="pres">
      <dgm:prSet presAssocID="{E50DB197-5EA1-4DE1-8E27-44887E03CC25}" presName="LevelTwoTextNode" presStyleLbl="node3" presStyleIdx="0" presStyleCnt="4">
        <dgm:presLayoutVars>
          <dgm:chPref val="3"/>
        </dgm:presLayoutVars>
      </dgm:prSet>
      <dgm:spPr/>
      <dgm:t>
        <a:bodyPr/>
        <a:lstStyle/>
        <a:p>
          <a:endParaRPr lang="en-US"/>
        </a:p>
      </dgm:t>
    </dgm:pt>
    <dgm:pt modelId="{7AE816B7-1B06-4090-B624-655025156FD9}" type="pres">
      <dgm:prSet presAssocID="{E50DB197-5EA1-4DE1-8E27-44887E03CC25}" presName="level3hierChild" presStyleCnt="0"/>
      <dgm:spPr/>
    </dgm:pt>
    <dgm:pt modelId="{2EFD4A60-953E-41CC-9EA9-86FF92E96BD0}" type="pres">
      <dgm:prSet presAssocID="{A613517F-3473-4CF0-AFBE-384CB04D65F8}" presName="conn2-1" presStyleLbl="parChTrans1D3" presStyleIdx="1" presStyleCnt="4"/>
      <dgm:spPr/>
      <dgm:t>
        <a:bodyPr/>
        <a:lstStyle/>
        <a:p>
          <a:endParaRPr lang="en-US"/>
        </a:p>
      </dgm:t>
    </dgm:pt>
    <dgm:pt modelId="{1A942334-5C52-4C8A-A1E4-69956E6F4B18}" type="pres">
      <dgm:prSet presAssocID="{A613517F-3473-4CF0-AFBE-384CB04D65F8}" presName="connTx" presStyleLbl="parChTrans1D3" presStyleIdx="1" presStyleCnt="4"/>
      <dgm:spPr/>
      <dgm:t>
        <a:bodyPr/>
        <a:lstStyle/>
        <a:p>
          <a:endParaRPr lang="en-US"/>
        </a:p>
      </dgm:t>
    </dgm:pt>
    <dgm:pt modelId="{23E99785-1CBE-42B5-96DD-B0FB0824421F}" type="pres">
      <dgm:prSet presAssocID="{16AE27BB-CADB-4A9B-9FD2-9C6023FB2ECE}" presName="root2" presStyleCnt="0"/>
      <dgm:spPr/>
    </dgm:pt>
    <dgm:pt modelId="{E02E9BC8-E9C6-4AD6-ABCE-685AA44F934C}" type="pres">
      <dgm:prSet presAssocID="{16AE27BB-CADB-4A9B-9FD2-9C6023FB2ECE}" presName="LevelTwoTextNode" presStyleLbl="node3" presStyleIdx="1" presStyleCnt="4">
        <dgm:presLayoutVars>
          <dgm:chPref val="3"/>
        </dgm:presLayoutVars>
      </dgm:prSet>
      <dgm:spPr/>
      <dgm:t>
        <a:bodyPr/>
        <a:lstStyle/>
        <a:p>
          <a:endParaRPr lang="en-US"/>
        </a:p>
      </dgm:t>
    </dgm:pt>
    <dgm:pt modelId="{4E0D4E3A-2041-4BE8-A1F7-7BE502290BF8}" type="pres">
      <dgm:prSet presAssocID="{16AE27BB-CADB-4A9B-9FD2-9C6023FB2ECE}" presName="level3hierChild" presStyleCnt="0"/>
      <dgm:spPr/>
    </dgm:pt>
    <dgm:pt modelId="{02FCBA7F-3FEA-4964-B827-D07D11728882}" type="pres">
      <dgm:prSet presAssocID="{EDBC98F7-D4ED-4DBA-B506-3D5428736A12}" presName="conn2-1" presStyleLbl="parChTrans1D2" presStyleIdx="1" presStyleCnt="2"/>
      <dgm:spPr/>
      <dgm:t>
        <a:bodyPr/>
        <a:lstStyle/>
        <a:p>
          <a:endParaRPr lang="en-US"/>
        </a:p>
      </dgm:t>
    </dgm:pt>
    <dgm:pt modelId="{70905C3A-FF2F-45B0-8EE3-06C80DCE9041}" type="pres">
      <dgm:prSet presAssocID="{EDBC98F7-D4ED-4DBA-B506-3D5428736A12}" presName="connTx" presStyleLbl="parChTrans1D2" presStyleIdx="1" presStyleCnt="2"/>
      <dgm:spPr/>
      <dgm:t>
        <a:bodyPr/>
        <a:lstStyle/>
        <a:p>
          <a:endParaRPr lang="en-US"/>
        </a:p>
      </dgm:t>
    </dgm:pt>
    <dgm:pt modelId="{EB312BBA-E9DF-4FA3-88F0-C00D26DC1472}" type="pres">
      <dgm:prSet presAssocID="{83E17B10-1BEA-4F99-ABC5-FE3EE1E9F87E}" presName="root2" presStyleCnt="0"/>
      <dgm:spPr/>
    </dgm:pt>
    <dgm:pt modelId="{AEB9042F-AA5C-4388-8F45-8D359CF37A0B}" type="pres">
      <dgm:prSet presAssocID="{83E17B10-1BEA-4F99-ABC5-FE3EE1E9F87E}" presName="LevelTwoTextNode" presStyleLbl="node2" presStyleIdx="1" presStyleCnt="2" custLinFactNeighborX="827">
        <dgm:presLayoutVars>
          <dgm:chPref val="3"/>
        </dgm:presLayoutVars>
      </dgm:prSet>
      <dgm:spPr/>
      <dgm:t>
        <a:bodyPr/>
        <a:lstStyle/>
        <a:p>
          <a:endParaRPr lang="en-US"/>
        </a:p>
      </dgm:t>
    </dgm:pt>
    <dgm:pt modelId="{554FE7AE-F48B-4F39-A648-C9381598C123}" type="pres">
      <dgm:prSet presAssocID="{83E17B10-1BEA-4F99-ABC5-FE3EE1E9F87E}" presName="level3hierChild" presStyleCnt="0"/>
      <dgm:spPr/>
    </dgm:pt>
    <dgm:pt modelId="{98A6E1BF-75F6-457F-B30F-3B063C1ED863}" type="pres">
      <dgm:prSet presAssocID="{3821A8F7-8734-4FCD-9043-FC4D6D23D492}" presName="conn2-1" presStyleLbl="parChTrans1D3" presStyleIdx="2" presStyleCnt="4"/>
      <dgm:spPr/>
      <dgm:t>
        <a:bodyPr/>
        <a:lstStyle/>
        <a:p>
          <a:endParaRPr lang="en-US"/>
        </a:p>
      </dgm:t>
    </dgm:pt>
    <dgm:pt modelId="{0F33E0EA-9243-49B0-BEE0-4BDE6BF1A30E}" type="pres">
      <dgm:prSet presAssocID="{3821A8F7-8734-4FCD-9043-FC4D6D23D492}" presName="connTx" presStyleLbl="parChTrans1D3" presStyleIdx="2" presStyleCnt="4"/>
      <dgm:spPr/>
      <dgm:t>
        <a:bodyPr/>
        <a:lstStyle/>
        <a:p>
          <a:endParaRPr lang="en-US"/>
        </a:p>
      </dgm:t>
    </dgm:pt>
    <dgm:pt modelId="{378F9550-2F24-4717-A16A-FC5D04DB379E}" type="pres">
      <dgm:prSet presAssocID="{25D66FCA-9949-4879-A2F3-C0A43F10938C}" presName="root2" presStyleCnt="0"/>
      <dgm:spPr/>
    </dgm:pt>
    <dgm:pt modelId="{694F20CC-CE70-4267-B697-C7358B05C2E5}" type="pres">
      <dgm:prSet presAssocID="{25D66FCA-9949-4879-A2F3-C0A43F10938C}" presName="LevelTwoTextNode" presStyleLbl="node3" presStyleIdx="2" presStyleCnt="4">
        <dgm:presLayoutVars>
          <dgm:chPref val="3"/>
        </dgm:presLayoutVars>
      </dgm:prSet>
      <dgm:spPr/>
      <dgm:t>
        <a:bodyPr/>
        <a:lstStyle/>
        <a:p>
          <a:endParaRPr lang="en-US"/>
        </a:p>
      </dgm:t>
    </dgm:pt>
    <dgm:pt modelId="{970A43F9-6F71-46A3-865F-9B3ED4C6B727}" type="pres">
      <dgm:prSet presAssocID="{25D66FCA-9949-4879-A2F3-C0A43F10938C}" presName="level3hierChild" presStyleCnt="0"/>
      <dgm:spPr/>
    </dgm:pt>
    <dgm:pt modelId="{570189E4-D77B-4028-8E97-80674FCF8206}" type="pres">
      <dgm:prSet presAssocID="{E20BF948-CECB-4587-9CB5-4B9EE92B0BC7}" presName="conn2-1" presStyleLbl="parChTrans1D3" presStyleIdx="3" presStyleCnt="4"/>
      <dgm:spPr/>
      <dgm:t>
        <a:bodyPr/>
        <a:lstStyle/>
        <a:p>
          <a:endParaRPr lang="en-US"/>
        </a:p>
      </dgm:t>
    </dgm:pt>
    <dgm:pt modelId="{C5835E51-7EE9-4E40-B6B2-EA330AE5EEA0}" type="pres">
      <dgm:prSet presAssocID="{E20BF948-CECB-4587-9CB5-4B9EE92B0BC7}" presName="connTx" presStyleLbl="parChTrans1D3" presStyleIdx="3" presStyleCnt="4"/>
      <dgm:spPr/>
      <dgm:t>
        <a:bodyPr/>
        <a:lstStyle/>
        <a:p>
          <a:endParaRPr lang="en-US"/>
        </a:p>
      </dgm:t>
    </dgm:pt>
    <dgm:pt modelId="{164FB3B0-2CDA-4DB1-A984-81099E703810}" type="pres">
      <dgm:prSet presAssocID="{EE75B8DE-3274-4C80-B192-60FC1D66DA78}" presName="root2" presStyleCnt="0"/>
      <dgm:spPr/>
    </dgm:pt>
    <dgm:pt modelId="{57CF9A39-2009-413A-A155-685957A97C02}" type="pres">
      <dgm:prSet presAssocID="{EE75B8DE-3274-4C80-B192-60FC1D66DA78}" presName="LevelTwoTextNode" presStyleLbl="node3" presStyleIdx="3" presStyleCnt="4">
        <dgm:presLayoutVars>
          <dgm:chPref val="3"/>
        </dgm:presLayoutVars>
      </dgm:prSet>
      <dgm:spPr/>
      <dgm:t>
        <a:bodyPr/>
        <a:lstStyle/>
        <a:p>
          <a:endParaRPr lang="en-US"/>
        </a:p>
      </dgm:t>
    </dgm:pt>
    <dgm:pt modelId="{8CBE2153-CA17-4CF0-8D5B-7AC9BC8DE7B7}" type="pres">
      <dgm:prSet presAssocID="{EE75B8DE-3274-4C80-B192-60FC1D66DA78}" presName="level3hierChild" presStyleCnt="0"/>
      <dgm:spPr/>
    </dgm:pt>
  </dgm:ptLst>
  <dgm:cxnLst>
    <dgm:cxn modelId="{0CD497C7-6B7B-4D70-8B01-387039BEE61D}" type="presOf" srcId="{83E17B10-1BEA-4F99-ABC5-FE3EE1E9F87E}" destId="{AEB9042F-AA5C-4388-8F45-8D359CF37A0B}" srcOrd="0" destOrd="0" presId="urn:microsoft.com/office/officeart/2005/8/layout/hierarchy2"/>
    <dgm:cxn modelId="{030F6B56-29A0-4EFE-91E6-BEF7372EA202}" type="presOf" srcId="{E50DB197-5EA1-4DE1-8E27-44887E03CC25}" destId="{F538F586-A670-455A-BFC1-EB31A5E902A7}" srcOrd="0" destOrd="0" presId="urn:microsoft.com/office/officeart/2005/8/layout/hierarchy2"/>
    <dgm:cxn modelId="{B6806EAA-31DE-4D64-9E0F-7A465E564908}" type="presOf" srcId="{E3313777-F856-42EC-A56C-2874809202AD}" destId="{6817D5D5-1B19-459B-9007-E4DBCB22D72C}" srcOrd="1" destOrd="0" presId="urn:microsoft.com/office/officeart/2005/8/layout/hierarchy2"/>
    <dgm:cxn modelId="{0C635BE0-C9B2-4F35-8E55-81BF07D38465}" type="presOf" srcId="{3821A8F7-8734-4FCD-9043-FC4D6D23D492}" destId="{98A6E1BF-75F6-457F-B30F-3B063C1ED863}" srcOrd="0" destOrd="0" presId="urn:microsoft.com/office/officeart/2005/8/layout/hierarchy2"/>
    <dgm:cxn modelId="{16A37AFB-FA8A-46DF-B317-BB3F04FE5CBC}" type="presOf" srcId="{E3313777-F856-42EC-A56C-2874809202AD}" destId="{4038919F-041A-4EC0-A848-11D427EFE3A3}" srcOrd="0" destOrd="0" presId="urn:microsoft.com/office/officeart/2005/8/layout/hierarchy2"/>
    <dgm:cxn modelId="{EA41FDE3-DDFB-421F-903D-7F9F7E7FB5C3}" type="presOf" srcId="{E20BF948-CECB-4587-9CB5-4B9EE92B0BC7}" destId="{C5835E51-7EE9-4E40-B6B2-EA330AE5EEA0}" srcOrd="1" destOrd="0" presId="urn:microsoft.com/office/officeart/2005/8/layout/hierarchy2"/>
    <dgm:cxn modelId="{8E65D313-7E03-434C-9CDA-89B205C6EF19}" type="presOf" srcId="{EDBC98F7-D4ED-4DBA-B506-3D5428736A12}" destId="{02FCBA7F-3FEA-4964-B827-D07D11728882}" srcOrd="0" destOrd="0" presId="urn:microsoft.com/office/officeart/2005/8/layout/hierarchy2"/>
    <dgm:cxn modelId="{DF3289DB-010F-467F-8CAD-F5B2F9AA001F}" srcId="{06C3B0DF-4103-4FC5-8FCA-A608031E9FAD}" destId="{E50DB197-5EA1-4DE1-8E27-44887E03CC25}" srcOrd="0" destOrd="0" parTransId="{E3313777-F856-42EC-A56C-2874809202AD}" sibTransId="{12775634-F0C0-4BF6-9224-FBF1D6741BD1}"/>
    <dgm:cxn modelId="{C12165DE-3C10-4A3B-A3E4-BCCD01E03FC1}" type="presOf" srcId="{E20BF948-CECB-4587-9CB5-4B9EE92B0BC7}" destId="{570189E4-D77B-4028-8E97-80674FCF8206}" srcOrd="0" destOrd="0" presId="urn:microsoft.com/office/officeart/2005/8/layout/hierarchy2"/>
    <dgm:cxn modelId="{90BA532B-2687-4C1A-ADEB-447CE7F0927C}" srcId="{83E17B10-1BEA-4F99-ABC5-FE3EE1E9F87E}" destId="{25D66FCA-9949-4879-A2F3-C0A43F10938C}" srcOrd="0" destOrd="0" parTransId="{3821A8F7-8734-4FCD-9043-FC4D6D23D492}" sibTransId="{406CF333-D97B-434F-BEB7-C95F7A76B375}"/>
    <dgm:cxn modelId="{D8D008F2-2BCB-491A-B21C-D14248B18FCC}" type="presOf" srcId="{3821A8F7-8734-4FCD-9043-FC4D6D23D492}" destId="{0F33E0EA-9243-49B0-BEE0-4BDE6BF1A30E}" srcOrd="1" destOrd="0" presId="urn:microsoft.com/office/officeart/2005/8/layout/hierarchy2"/>
    <dgm:cxn modelId="{524E30E0-8EEF-4EA8-9360-1E361848F454}" srcId="{83E17B10-1BEA-4F99-ABC5-FE3EE1E9F87E}" destId="{EE75B8DE-3274-4C80-B192-60FC1D66DA78}" srcOrd="1" destOrd="0" parTransId="{E20BF948-CECB-4587-9CB5-4B9EE92B0BC7}" sibTransId="{89F10DC1-A7F7-4AE8-B9AF-0F0A13491B3B}"/>
    <dgm:cxn modelId="{C3DB6C71-3B57-4D78-A0FB-637C2AFE2DB1}" srcId="{06C3B0DF-4103-4FC5-8FCA-A608031E9FAD}" destId="{16AE27BB-CADB-4A9B-9FD2-9C6023FB2ECE}" srcOrd="1" destOrd="0" parTransId="{A613517F-3473-4CF0-AFBE-384CB04D65F8}" sibTransId="{8EFBB04E-1C2C-4229-8A98-519C5BDC9057}"/>
    <dgm:cxn modelId="{0B3EAA8F-22F0-46B9-BA72-C8D1C636B144}" srcId="{05154F7D-3D46-4A56-97DB-54B78F4AA8A1}" destId="{06C3B0DF-4103-4FC5-8FCA-A608031E9FAD}" srcOrd="0" destOrd="0" parTransId="{B50808DB-B0ED-4F2F-B3E2-9EB57E9EEBE3}" sibTransId="{7AB1FF24-FB17-4A3E-B6DE-F0E441E81CFC}"/>
    <dgm:cxn modelId="{E986901B-B73E-448A-B04D-1E067F600778}" type="presOf" srcId="{A613517F-3473-4CF0-AFBE-384CB04D65F8}" destId="{1A942334-5C52-4C8A-A1E4-69956E6F4B18}" srcOrd="1" destOrd="0" presId="urn:microsoft.com/office/officeart/2005/8/layout/hierarchy2"/>
    <dgm:cxn modelId="{EA20821C-A68E-4579-AB18-DB9B831121E3}" type="presOf" srcId="{EE75B8DE-3274-4C80-B192-60FC1D66DA78}" destId="{57CF9A39-2009-413A-A155-685957A97C02}" srcOrd="0" destOrd="0" presId="urn:microsoft.com/office/officeart/2005/8/layout/hierarchy2"/>
    <dgm:cxn modelId="{7968AE91-B432-4AF0-B680-0BD2DE50A5AB}" type="presOf" srcId="{06C3B0DF-4103-4FC5-8FCA-A608031E9FAD}" destId="{B8111931-051E-45F0-8997-2FD398351D4B}" srcOrd="0" destOrd="0" presId="urn:microsoft.com/office/officeart/2005/8/layout/hierarchy2"/>
    <dgm:cxn modelId="{5AE61342-0FCF-4C3F-B8F1-37D34A2F7B0A}" type="presOf" srcId="{05154F7D-3D46-4A56-97DB-54B78F4AA8A1}" destId="{F6646607-7A8D-472D-92D8-7AE4AC4CCA0F}" srcOrd="0" destOrd="0" presId="urn:microsoft.com/office/officeart/2005/8/layout/hierarchy2"/>
    <dgm:cxn modelId="{B3F2C808-869A-4A0B-A2E8-D5823B81A546}" type="presOf" srcId="{16AE27BB-CADB-4A9B-9FD2-9C6023FB2ECE}" destId="{E02E9BC8-E9C6-4AD6-ABCE-685AA44F934C}" srcOrd="0" destOrd="0" presId="urn:microsoft.com/office/officeart/2005/8/layout/hierarchy2"/>
    <dgm:cxn modelId="{A011BBD9-E6E3-4565-B0B7-30602EC73C01}" type="presOf" srcId="{B50808DB-B0ED-4F2F-B3E2-9EB57E9EEBE3}" destId="{4F92BD28-7ED2-4E97-A781-C2114BCC71B7}" srcOrd="0" destOrd="0" presId="urn:microsoft.com/office/officeart/2005/8/layout/hierarchy2"/>
    <dgm:cxn modelId="{37C6C3F3-A4EA-4DCD-90E8-3E9BA7B41772}" srcId="{05154F7D-3D46-4A56-97DB-54B78F4AA8A1}" destId="{83E17B10-1BEA-4F99-ABC5-FE3EE1E9F87E}" srcOrd="1" destOrd="0" parTransId="{EDBC98F7-D4ED-4DBA-B506-3D5428736A12}" sibTransId="{C3B27342-32DC-4A5A-BE68-488D08D7C058}"/>
    <dgm:cxn modelId="{9BABBC0B-BFB0-4D6B-B285-9362053A283B}" type="presOf" srcId="{D948B137-793D-4AE5-8AEE-8E1ADBD0066B}" destId="{2F927CF5-1BF6-4E1C-85E1-8322601DD1E5}" srcOrd="0" destOrd="0" presId="urn:microsoft.com/office/officeart/2005/8/layout/hierarchy2"/>
    <dgm:cxn modelId="{F74280CA-0A6E-4060-8C0B-42A9A8B03CD4}" type="presOf" srcId="{B50808DB-B0ED-4F2F-B3E2-9EB57E9EEBE3}" destId="{9E825197-C8FD-4EEA-B841-8D4F3D71275C}" srcOrd="1" destOrd="0" presId="urn:microsoft.com/office/officeart/2005/8/layout/hierarchy2"/>
    <dgm:cxn modelId="{D84A4BD1-771A-41ED-9628-608F3C775057}" type="presOf" srcId="{EDBC98F7-D4ED-4DBA-B506-3D5428736A12}" destId="{70905C3A-FF2F-45B0-8EE3-06C80DCE9041}" srcOrd="1" destOrd="0" presId="urn:microsoft.com/office/officeart/2005/8/layout/hierarchy2"/>
    <dgm:cxn modelId="{CA6B3325-A1DD-4112-98E9-E619A6016C7E}" type="presOf" srcId="{A613517F-3473-4CF0-AFBE-384CB04D65F8}" destId="{2EFD4A60-953E-41CC-9EA9-86FF92E96BD0}" srcOrd="0" destOrd="0" presId="urn:microsoft.com/office/officeart/2005/8/layout/hierarchy2"/>
    <dgm:cxn modelId="{5382FFE5-4950-4FEE-8216-C82130A0217F}" type="presOf" srcId="{25D66FCA-9949-4879-A2F3-C0A43F10938C}" destId="{694F20CC-CE70-4267-B697-C7358B05C2E5}" srcOrd="0" destOrd="0" presId="urn:microsoft.com/office/officeart/2005/8/layout/hierarchy2"/>
    <dgm:cxn modelId="{7D372E78-E680-41DD-BBA5-0351E7B680B9}" srcId="{D948B137-793D-4AE5-8AEE-8E1ADBD0066B}" destId="{05154F7D-3D46-4A56-97DB-54B78F4AA8A1}" srcOrd="0" destOrd="0" parTransId="{2BF90EA6-EFEA-47A1-A073-F0E4908CDE17}" sibTransId="{992FE2A3-068B-4956-9522-218D29B3D465}"/>
    <dgm:cxn modelId="{2C0002E3-DAC2-4F28-999B-4AE3726CB77F}" type="presParOf" srcId="{2F927CF5-1BF6-4E1C-85E1-8322601DD1E5}" destId="{B317AAED-AB60-4761-A9BF-EC1FAD342E74}" srcOrd="0" destOrd="0" presId="urn:microsoft.com/office/officeart/2005/8/layout/hierarchy2"/>
    <dgm:cxn modelId="{9BF2410F-9C36-423C-B75E-0C5C463EAC93}" type="presParOf" srcId="{B317AAED-AB60-4761-A9BF-EC1FAD342E74}" destId="{F6646607-7A8D-472D-92D8-7AE4AC4CCA0F}" srcOrd="0" destOrd="0" presId="urn:microsoft.com/office/officeart/2005/8/layout/hierarchy2"/>
    <dgm:cxn modelId="{2813DB9C-3642-4AA4-ABA9-E38C4F3DF739}" type="presParOf" srcId="{B317AAED-AB60-4761-A9BF-EC1FAD342E74}" destId="{91903039-DA92-4EFD-8BEF-4FF7A16C231A}" srcOrd="1" destOrd="0" presId="urn:microsoft.com/office/officeart/2005/8/layout/hierarchy2"/>
    <dgm:cxn modelId="{9D177509-11BE-4DB0-BF89-4C085DC58C77}" type="presParOf" srcId="{91903039-DA92-4EFD-8BEF-4FF7A16C231A}" destId="{4F92BD28-7ED2-4E97-A781-C2114BCC71B7}" srcOrd="0" destOrd="0" presId="urn:microsoft.com/office/officeart/2005/8/layout/hierarchy2"/>
    <dgm:cxn modelId="{A11FD4C9-FC17-4749-917F-E59B0E862471}" type="presParOf" srcId="{4F92BD28-7ED2-4E97-A781-C2114BCC71B7}" destId="{9E825197-C8FD-4EEA-B841-8D4F3D71275C}" srcOrd="0" destOrd="0" presId="urn:microsoft.com/office/officeart/2005/8/layout/hierarchy2"/>
    <dgm:cxn modelId="{82D631BD-551F-41F1-868B-800A62FEF76D}" type="presParOf" srcId="{91903039-DA92-4EFD-8BEF-4FF7A16C231A}" destId="{6E091391-4AA9-4500-97C8-7A2BADBBB7DC}" srcOrd="1" destOrd="0" presId="urn:microsoft.com/office/officeart/2005/8/layout/hierarchy2"/>
    <dgm:cxn modelId="{577ABBD6-B2F2-419F-9365-9F234F03F0D1}" type="presParOf" srcId="{6E091391-4AA9-4500-97C8-7A2BADBBB7DC}" destId="{B8111931-051E-45F0-8997-2FD398351D4B}" srcOrd="0" destOrd="0" presId="urn:microsoft.com/office/officeart/2005/8/layout/hierarchy2"/>
    <dgm:cxn modelId="{4705BA50-07F2-4DDF-A1A5-AAC287C3A4BB}" type="presParOf" srcId="{6E091391-4AA9-4500-97C8-7A2BADBBB7DC}" destId="{1A036306-82A7-4329-B713-536B4A17EF2F}" srcOrd="1" destOrd="0" presId="urn:microsoft.com/office/officeart/2005/8/layout/hierarchy2"/>
    <dgm:cxn modelId="{9D9961D1-C9B5-40A1-A4B6-7F9D33F51337}" type="presParOf" srcId="{1A036306-82A7-4329-B713-536B4A17EF2F}" destId="{4038919F-041A-4EC0-A848-11D427EFE3A3}" srcOrd="0" destOrd="0" presId="urn:microsoft.com/office/officeart/2005/8/layout/hierarchy2"/>
    <dgm:cxn modelId="{6E4596C9-D3C0-4A0B-BE6C-2FE345191B8E}" type="presParOf" srcId="{4038919F-041A-4EC0-A848-11D427EFE3A3}" destId="{6817D5D5-1B19-459B-9007-E4DBCB22D72C}" srcOrd="0" destOrd="0" presId="urn:microsoft.com/office/officeart/2005/8/layout/hierarchy2"/>
    <dgm:cxn modelId="{9D66CC12-63FD-4CE5-A09A-DB39A159EF16}" type="presParOf" srcId="{1A036306-82A7-4329-B713-536B4A17EF2F}" destId="{A5DAF703-20AE-485C-BBF0-9D651C807DF6}" srcOrd="1" destOrd="0" presId="urn:microsoft.com/office/officeart/2005/8/layout/hierarchy2"/>
    <dgm:cxn modelId="{8266EA23-D9FE-4A3C-BD73-E820B2C58AB1}" type="presParOf" srcId="{A5DAF703-20AE-485C-BBF0-9D651C807DF6}" destId="{F538F586-A670-455A-BFC1-EB31A5E902A7}" srcOrd="0" destOrd="0" presId="urn:microsoft.com/office/officeart/2005/8/layout/hierarchy2"/>
    <dgm:cxn modelId="{6CF4E3D3-EFBB-4044-946F-EDB31694EAE6}" type="presParOf" srcId="{A5DAF703-20AE-485C-BBF0-9D651C807DF6}" destId="{7AE816B7-1B06-4090-B624-655025156FD9}" srcOrd="1" destOrd="0" presId="urn:microsoft.com/office/officeart/2005/8/layout/hierarchy2"/>
    <dgm:cxn modelId="{A3606002-9D70-493C-957F-4F593C8D06E2}" type="presParOf" srcId="{1A036306-82A7-4329-B713-536B4A17EF2F}" destId="{2EFD4A60-953E-41CC-9EA9-86FF92E96BD0}" srcOrd="2" destOrd="0" presId="urn:microsoft.com/office/officeart/2005/8/layout/hierarchy2"/>
    <dgm:cxn modelId="{502ED0E4-B0D4-4483-9C3B-DAE61FC3A583}" type="presParOf" srcId="{2EFD4A60-953E-41CC-9EA9-86FF92E96BD0}" destId="{1A942334-5C52-4C8A-A1E4-69956E6F4B18}" srcOrd="0" destOrd="0" presId="urn:microsoft.com/office/officeart/2005/8/layout/hierarchy2"/>
    <dgm:cxn modelId="{C2C8C9DC-BD86-4614-84AA-BD327BD3595C}" type="presParOf" srcId="{1A036306-82A7-4329-B713-536B4A17EF2F}" destId="{23E99785-1CBE-42B5-96DD-B0FB0824421F}" srcOrd="3" destOrd="0" presId="urn:microsoft.com/office/officeart/2005/8/layout/hierarchy2"/>
    <dgm:cxn modelId="{0DA31FB1-BAE1-4C2B-83CB-62332AC30094}" type="presParOf" srcId="{23E99785-1CBE-42B5-96DD-B0FB0824421F}" destId="{E02E9BC8-E9C6-4AD6-ABCE-685AA44F934C}" srcOrd="0" destOrd="0" presId="urn:microsoft.com/office/officeart/2005/8/layout/hierarchy2"/>
    <dgm:cxn modelId="{3E1A1F83-0D72-4A19-939C-67742CAE0824}" type="presParOf" srcId="{23E99785-1CBE-42B5-96DD-B0FB0824421F}" destId="{4E0D4E3A-2041-4BE8-A1F7-7BE502290BF8}" srcOrd="1" destOrd="0" presId="urn:microsoft.com/office/officeart/2005/8/layout/hierarchy2"/>
    <dgm:cxn modelId="{6738D915-263F-4170-B6D4-56A555C2EBB6}" type="presParOf" srcId="{91903039-DA92-4EFD-8BEF-4FF7A16C231A}" destId="{02FCBA7F-3FEA-4964-B827-D07D11728882}" srcOrd="2" destOrd="0" presId="urn:microsoft.com/office/officeart/2005/8/layout/hierarchy2"/>
    <dgm:cxn modelId="{81BC1E67-487D-43AD-8B0F-45A3AD09253D}" type="presParOf" srcId="{02FCBA7F-3FEA-4964-B827-D07D11728882}" destId="{70905C3A-FF2F-45B0-8EE3-06C80DCE9041}" srcOrd="0" destOrd="0" presId="urn:microsoft.com/office/officeart/2005/8/layout/hierarchy2"/>
    <dgm:cxn modelId="{317699EF-3827-42CF-AC65-9989609987BC}" type="presParOf" srcId="{91903039-DA92-4EFD-8BEF-4FF7A16C231A}" destId="{EB312BBA-E9DF-4FA3-88F0-C00D26DC1472}" srcOrd="3" destOrd="0" presId="urn:microsoft.com/office/officeart/2005/8/layout/hierarchy2"/>
    <dgm:cxn modelId="{258BBD01-5208-4354-B769-26CB7618BFC7}" type="presParOf" srcId="{EB312BBA-E9DF-4FA3-88F0-C00D26DC1472}" destId="{AEB9042F-AA5C-4388-8F45-8D359CF37A0B}" srcOrd="0" destOrd="0" presId="urn:microsoft.com/office/officeart/2005/8/layout/hierarchy2"/>
    <dgm:cxn modelId="{3BEC5B89-4BFE-4FA0-BC37-E7AC13E08970}" type="presParOf" srcId="{EB312BBA-E9DF-4FA3-88F0-C00D26DC1472}" destId="{554FE7AE-F48B-4F39-A648-C9381598C123}" srcOrd="1" destOrd="0" presId="urn:microsoft.com/office/officeart/2005/8/layout/hierarchy2"/>
    <dgm:cxn modelId="{EBF4AEA2-8F5A-41B0-A3B0-450C8FC20865}" type="presParOf" srcId="{554FE7AE-F48B-4F39-A648-C9381598C123}" destId="{98A6E1BF-75F6-457F-B30F-3B063C1ED863}" srcOrd="0" destOrd="0" presId="urn:microsoft.com/office/officeart/2005/8/layout/hierarchy2"/>
    <dgm:cxn modelId="{A61D36C5-A465-44FD-A215-D6169F2D2BB3}" type="presParOf" srcId="{98A6E1BF-75F6-457F-B30F-3B063C1ED863}" destId="{0F33E0EA-9243-49B0-BEE0-4BDE6BF1A30E}" srcOrd="0" destOrd="0" presId="urn:microsoft.com/office/officeart/2005/8/layout/hierarchy2"/>
    <dgm:cxn modelId="{0A93C99E-6B58-4754-8096-53B562B615D9}" type="presParOf" srcId="{554FE7AE-F48B-4F39-A648-C9381598C123}" destId="{378F9550-2F24-4717-A16A-FC5D04DB379E}" srcOrd="1" destOrd="0" presId="urn:microsoft.com/office/officeart/2005/8/layout/hierarchy2"/>
    <dgm:cxn modelId="{932CC8FA-6EDC-44EE-B2B0-E4921EBA1FF3}" type="presParOf" srcId="{378F9550-2F24-4717-A16A-FC5D04DB379E}" destId="{694F20CC-CE70-4267-B697-C7358B05C2E5}" srcOrd="0" destOrd="0" presId="urn:microsoft.com/office/officeart/2005/8/layout/hierarchy2"/>
    <dgm:cxn modelId="{F234D8FD-9AFD-406A-80C8-A2297F2188AD}" type="presParOf" srcId="{378F9550-2F24-4717-A16A-FC5D04DB379E}" destId="{970A43F9-6F71-46A3-865F-9B3ED4C6B727}" srcOrd="1" destOrd="0" presId="urn:microsoft.com/office/officeart/2005/8/layout/hierarchy2"/>
    <dgm:cxn modelId="{7F6812FF-4912-4C0C-81B0-97DB242C0939}" type="presParOf" srcId="{554FE7AE-F48B-4F39-A648-C9381598C123}" destId="{570189E4-D77B-4028-8E97-80674FCF8206}" srcOrd="2" destOrd="0" presId="urn:microsoft.com/office/officeart/2005/8/layout/hierarchy2"/>
    <dgm:cxn modelId="{8969A99A-1681-4B5A-B1FD-02E3298A0644}" type="presParOf" srcId="{570189E4-D77B-4028-8E97-80674FCF8206}" destId="{C5835E51-7EE9-4E40-B6B2-EA330AE5EEA0}" srcOrd="0" destOrd="0" presId="urn:microsoft.com/office/officeart/2005/8/layout/hierarchy2"/>
    <dgm:cxn modelId="{90DA2300-A582-4D33-A2F9-2A4E097EFD77}" type="presParOf" srcId="{554FE7AE-F48B-4F39-A648-C9381598C123}" destId="{164FB3B0-2CDA-4DB1-A984-81099E703810}" srcOrd="3" destOrd="0" presId="urn:microsoft.com/office/officeart/2005/8/layout/hierarchy2"/>
    <dgm:cxn modelId="{6975DEBA-57EB-4B25-8647-AE8646550E1F}" type="presParOf" srcId="{164FB3B0-2CDA-4DB1-A984-81099E703810}" destId="{57CF9A39-2009-413A-A155-685957A97C02}" srcOrd="0" destOrd="0" presId="urn:microsoft.com/office/officeart/2005/8/layout/hierarchy2"/>
    <dgm:cxn modelId="{9325A2AA-D47F-4E71-BD4A-93314A788420}" type="presParOf" srcId="{164FB3B0-2CDA-4DB1-A984-81099E703810}" destId="{8CBE2153-CA17-4CF0-8D5B-7AC9BC8DE7B7}"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948B137-793D-4AE5-8AEE-8E1ADBD0066B}" type="doc">
      <dgm:prSet loTypeId="urn:microsoft.com/office/officeart/2005/8/layout/hierarchy2" loCatId="hierarchy" qsTypeId="urn:microsoft.com/office/officeart/2005/8/quickstyle/simple5" qsCatId="simple" csTypeId="urn:microsoft.com/office/officeart/2005/8/colors/accent0_3" csCatId="mainScheme" phldr="1"/>
      <dgm:spPr/>
      <dgm:t>
        <a:bodyPr/>
        <a:lstStyle/>
        <a:p>
          <a:endParaRPr lang="en-US"/>
        </a:p>
      </dgm:t>
    </dgm:pt>
    <dgm:pt modelId="{05154F7D-3D46-4A56-97DB-54B78F4AA8A1}">
      <dgm:prSet phldrT="[Text]"/>
      <dgm:spPr/>
      <dgm:t>
        <a:bodyPr/>
        <a:lstStyle/>
        <a:p>
          <a:r>
            <a:rPr lang="en-US" b="1" dirty="0">
              <a:latin typeface="+mn-lt"/>
            </a:rPr>
            <a:t>First-Time Visitors</a:t>
          </a:r>
        </a:p>
      </dgm:t>
    </dgm:pt>
    <dgm:pt modelId="{2BF90EA6-EFEA-47A1-A073-F0E4908CDE17}" type="parTrans" cxnId="{7D372E78-E680-41DD-BBA5-0351E7B680B9}">
      <dgm:prSet/>
      <dgm:spPr/>
      <dgm:t>
        <a:bodyPr/>
        <a:lstStyle/>
        <a:p>
          <a:endParaRPr lang="en-US">
            <a:latin typeface="+mn-lt"/>
          </a:endParaRPr>
        </a:p>
      </dgm:t>
    </dgm:pt>
    <dgm:pt modelId="{992FE2A3-068B-4956-9522-218D29B3D465}" type="sibTrans" cxnId="{7D372E78-E680-41DD-BBA5-0351E7B680B9}">
      <dgm:prSet/>
      <dgm:spPr/>
      <dgm:t>
        <a:bodyPr/>
        <a:lstStyle/>
        <a:p>
          <a:endParaRPr lang="en-US">
            <a:latin typeface="+mn-lt"/>
          </a:endParaRPr>
        </a:p>
      </dgm:t>
    </dgm:pt>
    <dgm:pt modelId="{06C3B0DF-4103-4FC5-8FCA-A608031E9FAD}">
      <dgm:prSet phldrT="[Text]" custT="1"/>
      <dgm:spPr/>
      <dgm:t>
        <a:bodyPr/>
        <a:lstStyle/>
        <a:p>
          <a:r>
            <a:rPr lang="en-US" sz="2400" b="1" dirty="0">
              <a:latin typeface="+mn-lt"/>
            </a:rPr>
            <a:t>Churn</a:t>
          </a:r>
          <a:r>
            <a:rPr lang="en-US" sz="2100" dirty="0">
              <a:latin typeface="+mn-lt"/>
            </a:rPr>
            <a:t> </a:t>
          </a:r>
        </a:p>
        <a:p>
          <a:r>
            <a:rPr lang="en-US" sz="2100" dirty="0">
              <a:latin typeface="+mn-lt"/>
            </a:rPr>
            <a:t>74.48%</a:t>
          </a:r>
        </a:p>
      </dgm:t>
    </dgm:pt>
    <dgm:pt modelId="{B50808DB-B0ED-4F2F-B3E2-9EB57E9EEBE3}" type="parTrans" cxnId="{0B3EAA8F-22F0-46B9-BA72-C8D1C636B144}">
      <dgm:prSet/>
      <dgm:spPr/>
      <dgm:t>
        <a:bodyPr/>
        <a:lstStyle/>
        <a:p>
          <a:endParaRPr lang="en-US">
            <a:latin typeface="+mn-lt"/>
          </a:endParaRPr>
        </a:p>
      </dgm:t>
    </dgm:pt>
    <dgm:pt modelId="{7AB1FF24-FB17-4A3E-B6DE-F0E441E81CFC}" type="sibTrans" cxnId="{0B3EAA8F-22F0-46B9-BA72-C8D1C636B144}">
      <dgm:prSet/>
      <dgm:spPr/>
      <dgm:t>
        <a:bodyPr/>
        <a:lstStyle/>
        <a:p>
          <a:endParaRPr lang="en-US">
            <a:latin typeface="+mn-lt"/>
          </a:endParaRPr>
        </a:p>
      </dgm:t>
    </dgm:pt>
    <dgm:pt modelId="{E50DB197-5EA1-4DE1-8E27-44887E03CC25}">
      <dgm:prSet phldrT="[Text]" custT="1"/>
      <dgm:spPr/>
      <dgm:t>
        <a:bodyPr/>
        <a:lstStyle/>
        <a:p>
          <a:r>
            <a:rPr lang="en-US" sz="2400" b="1" dirty="0">
              <a:latin typeface="+mn-lt"/>
            </a:rPr>
            <a:t>Lead</a:t>
          </a:r>
        </a:p>
        <a:p>
          <a:r>
            <a:rPr lang="en-US" sz="2100" dirty="0">
              <a:latin typeface="+mn-lt"/>
            </a:rPr>
            <a:t>3.38%</a:t>
          </a:r>
        </a:p>
      </dgm:t>
    </dgm:pt>
    <dgm:pt modelId="{E3313777-F856-42EC-A56C-2874809202AD}" type="parTrans" cxnId="{DF3289DB-010F-467F-8CAD-F5B2F9AA001F}">
      <dgm:prSet/>
      <dgm:spPr/>
      <dgm:t>
        <a:bodyPr/>
        <a:lstStyle/>
        <a:p>
          <a:endParaRPr lang="en-US">
            <a:latin typeface="+mn-lt"/>
          </a:endParaRPr>
        </a:p>
      </dgm:t>
    </dgm:pt>
    <dgm:pt modelId="{12775634-F0C0-4BF6-9224-FBF1D6741BD1}" type="sibTrans" cxnId="{DF3289DB-010F-467F-8CAD-F5B2F9AA001F}">
      <dgm:prSet/>
      <dgm:spPr/>
      <dgm:t>
        <a:bodyPr/>
        <a:lstStyle/>
        <a:p>
          <a:endParaRPr lang="en-US">
            <a:latin typeface="+mn-lt"/>
          </a:endParaRPr>
        </a:p>
      </dgm:t>
    </dgm:pt>
    <dgm:pt modelId="{16AE27BB-CADB-4A9B-9FD2-9C6023FB2ECE}">
      <dgm:prSet phldrT="[Text]"/>
      <dgm:spPr/>
      <dgm:t>
        <a:bodyPr/>
        <a:lstStyle/>
        <a:p>
          <a:r>
            <a:rPr lang="en-US" b="1">
              <a:latin typeface="+mn-lt"/>
            </a:rPr>
            <a:t>No Lead</a:t>
          </a:r>
        </a:p>
        <a:p>
          <a:r>
            <a:rPr lang="en-US">
              <a:latin typeface="+mn-lt"/>
            </a:rPr>
            <a:t>96.62%</a:t>
          </a:r>
          <a:endParaRPr lang="en-US" dirty="0">
            <a:latin typeface="+mn-lt"/>
          </a:endParaRPr>
        </a:p>
      </dgm:t>
    </dgm:pt>
    <dgm:pt modelId="{A613517F-3473-4CF0-AFBE-384CB04D65F8}" type="parTrans" cxnId="{C3DB6C71-3B57-4D78-A0FB-637C2AFE2DB1}">
      <dgm:prSet/>
      <dgm:spPr/>
      <dgm:t>
        <a:bodyPr/>
        <a:lstStyle/>
        <a:p>
          <a:endParaRPr lang="en-US">
            <a:latin typeface="+mn-lt"/>
          </a:endParaRPr>
        </a:p>
      </dgm:t>
    </dgm:pt>
    <dgm:pt modelId="{8EFBB04E-1C2C-4229-8A98-519C5BDC9057}" type="sibTrans" cxnId="{C3DB6C71-3B57-4D78-A0FB-637C2AFE2DB1}">
      <dgm:prSet/>
      <dgm:spPr/>
      <dgm:t>
        <a:bodyPr/>
        <a:lstStyle/>
        <a:p>
          <a:endParaRPr lang="en-US">
            <a:latin typeface="+mn-lt"/>
          </a:endParaRPr>
        </a:p>
      </dgm:t>
    </dgm:pt>
    <dgm:pt modelId="{83E17B10-1BEA-4F99-ABC5-FE3EE1E9F87E}">
      <dgm:prSet phldrT="[Text]" custT="1"/>
      <dgm:spPr/>
      <dgm:t>
        <a:bodyPr/>
        <a:lstStyle/>
        <a:p>
          <a:r>
            <a:rPr lang="en-US" sz="2400" b="1">
              <a:latin typeface="+mn-lt"/>
            </a:rPr>
            <a:t>Revisit</a:t>
          </a:r>
        </a:p>
        <a:p>
          <a:r>
            <a:rPr lang="en-US" sz="2100">
              <a:latin typeface="+mn-lt"/>
            </a:rPr>
            <a:t>25.52%</a:t>
          </a:r>
          <a:endParaRPr lang="en-US" sz="2100" dirty="0">
            <a:latin typeface="+mn-lt"/>
          </a:endParaRPr>
        </a:p>
      </dgm:t>
    </dgm:pt>
    <dgm:pt modelId="{EDBC98F7-D4ED-4DBA-B506-3D5428736A12}" type="parTrans" cxnId="{37C6C3F3-A4EA-4DCD-90E8-3E9BA7B41772}">
      <dgm:prSet/>
      <dgm:spPr/>
      <dgm:t>
        <a:bodyPr/>
        <a:lstStyle/>
        <a:p>
          <a:endParaRPr lang="en-US">
            <a:latin typeface="+mn-lt"/>
          </a:endParaRPr>
        </a:p>
      </dgm:t>
    </dgm:pt>
    <dgm:pt modelId="{C3B27342-32DC-4A5A-BE68-488D08D7C058}" type="sibTrans" cxnId="{37C6C3F3-A4EA-4DCD-90E8-3E9BA7B41772}">
      <dgm:prSet/>
      <dgm:spPr/>
      <dgm:t>
        <a:bodyPr/>
        <a:lstStyle/>
        <a:p>
          <a:endParaRPr lang="en-US">
            <a:latin typeface="+mn-lt"/>
          </a:endParaRPr>
        </a:p>
      </dgm:t>
    </dgm:pt>
    <dgm:pt modelId="{25D66FCA-9949-4879-A2F3-C0A43F10938C}">
      <dgm:prSet phldrT="[Text]" custT="1"/>
      <dgm:spPr/>
      <dgm:t>
        <a:bodyPr/>
        <a:lstStyle/>
        <a:p>
          <a:r>
            <a:rPr lang="en-US" sz="2400" b="1" dirty="0">
              <a:latin typeface="+mn-lt"/>
            </a:rPr>
            <a:t>Lead</a:t>
          </a:r>
        </a:p>
        <a:p>
          <a:r>
            <a:rPr lang="en-US" sz="2100" dirty="0">
              <a:latin typeface="+mn-lt"/>
            </a:rPr>
            <a:t>5.78% </a:t>
          </a:r>
        </a:p>
      </dgm:t>
    </dgm:pt>
    <dgm:pt modelId="{3821A8F7-8734-4FCD-9043-FC4D6D23D492}" type="parTrans" cxnId="{90BA532B-2687-4C1A-ADEB-447CE7F0927C}">
      <dgm:prSet/>
      <dgm:spPr/>
      <dgm:t>
        <a:bodyPr/>
        <a:lstStyle/>
        <a:p>
          <a:endParaRPr lang="en-US">
            <a:latin typeface="+mn-lt"/>
          </a:endParaRPr>
        </a:p>
      </dgm:t>
    </dgm:pt>
    <dgm:pt modelId="{406CF333-D97B-434F-BEB7-C95F7A76B375}" type="sibTrans" cxnId="{90BA532B-2687-4C1A-ADEB-447CE7F0927C}">
      <dgm:prSet/>
      <dgm:spPr/>
      <dgm:t>
        <a:bodyPr/>
        <a:lstStyle/>
        <a:p>
          <a:endParaRPr lang="en-US">
            <a:latin typeface="+mn-lt"/>
          </a:endParaRPr>
        </a:p>
      </dgm:t>
    </dgm:pt>
    <dgm:pt modelId="{EE75B8DE-3274-4C80-B192-60FC1D66DA78}">
      <dgm:prSet phldrT="[Text]"/>
      <dgm:spPr/>
      <dgm:t>
        <a:bodyPr/>
        <a:lstStyle/>
        <a:p>
          <a:r>
            <a:rPr lang="en-US" b="1">
              <a:latin typeface="+mn-lt"/>
            </a:rPr>
            <a:t>No Lead</a:t>
          </a:r>
        </a:p>
        <a:p>
          <a:r>
            <a:rPr lang="en-US">
              <a:latin typeface="+mn-lt"/>
            </a:rPr>
            <a:t>94.22%</a:t>
          </a:r>
          <a:endParaRPr lang="en-US" dirty="0">
            <a:latin typeface="+mn-lt"/>
          </a:endParaRPr>
        </a:p>
      </dgm:t>
    </dgm:pt>
    <dgm:pt modelId="{E20BF948-CECB-4587-9CB5-4B9EE92B0BC7}" type="parTrans" cxnId="{524E30E0-8EEF-4EA8-9360-1E361848F454}">
      <dgm:prSet/>
      <dgm:spPr/>
      <dgm:t>
        <a:bodyPr/>
        <a:lstStyle/>
        <a:p>
          <a:endParaRPr lang="en-US">
            <a:latin typeface="+mn-lt"/>
          </a:endParaRPr>
        </a:p>
      </dgm:t>
    </dgm:pt>
    <dgm:pt modelId="{89F10DC1-A7F7-4AE8-B9AF-0F0A13491B3B}" type="sibTrans" cxnId="{524E30E0-8EEF-4EA8-9360-1E361848F454}">
      <dgm:prSet/>
      <dgm:spPr/>
      <dgm:t>
        <a:bodyPr/>
        <a:lstStyle/>
        <a:p>
          <a:endParaRPr lang="en-US">
            <a:latin typeface="+mn-lt"/>
          </a:endParaRPr>
        </a:p>
      </dgm:t>
    </dgm:pt>
    <dgm:pt modelId="{2F927CF5-1BF6-4E1C-85E1-8322601DD1E5}" type="pres">
      <dgm:prSet presAssocID="{D948B137-793D-4AE5-8AEE-8E1ADBD0066B}" presName="diagram" presStyleCnt="0">
        <dgm:presLayoutVars>
          <dgm:chPref val="1"/>
          <dgm:dir/>
          <dgm:animOne val="branch"/>
          <dgm:animLvl val="lvl"/>
          <dgm:resizeHandles val="exact"/>
        </dgm:presLayoutVars>
      </dgm:prSet>
      <dgm:spPr/>
      <dgm:t>
        <a:bodyPr/>
        <a:lstStyle/>
        <a:p>
          <a:endParaRPr lang="en-US"/>
        </a:p>
      </dgm:t>
    </dgm:pt>
    <dgm:pt modelId="{B317AAED-AB60-4761-A9BF-EC1FAD342E74}" type="pres">
      <dgm:prSet presAssocID="{05154F7D-3D46-4A56-97DB-54B78F4AA8A1}" presName="root1" presStyleCnt="0"/>
      <dgm:spPr/>
    </dgm:pt>
    <dgm:pt modelId="{F6646607-7A8D-472D-92D8-7AE4AC4CCA0F}" type="pres">
      <dgm:prSet presAssocID="{05154F7D-3D46-4A56-97DB-54B78F4AA8A1}" presName="LevelOneTextNode" presStyleLbl="node0" presStyleIdx="0" presStyleCnt="1">
        <dgm:presLayoutVars>
          <dgm:chPref val="3"/>
        </dgm:presLayoutVars>
      </dgm:prSet>
      <dgm:spPr/>
      <dgm:t>
        <a:bodyPr/>
        <a:lstStyle/>
        <a:p>
          <a:endParaRPr lang="en-US"/>
        </a:p>
      </dgm:t>
    </dgm:pt>
    <dgm:pt modelId="{91903039-DA92-4EFD-8BEF-4FF7A16C231A}" type="pres">
      <dgm:prSet presAssocID="{05154F7D-3D46-4A56-97DB-54B78F4AA8A1}" presName="level2hierChild" presStyleCnt="0"/>
      <dgm:spPr/>
    </dgm:pt>
    <dgm:pt modelId="{4F92BD28-7ED2-4E97-A781-C2114BCC71B7}" type="pres">
      <dgm:prSet presAssocID="{B50808DB-B0ED-4F2F-B3E2-9EB57E9EEBE3}" presName="conn2-1" presStyleLbl="parChTrans1D2" presStyleIdx="0" presStyleCnt="2"/>
      <dgm:spPr/>
      <dgm:t>
        <a:bodyPr/>
        <a:lstStyle/>
        <a:p>
          <a:endParaRPr lang="en-US"/>
        </a:p>
      </dgm:t>
    </dgm:pt>
    <dgm:pt modelId="{9E825197-C8FD-4EEA-B841-8D4F3D71275C}" type="pres">
      <dgm:prSet presAssocID="{B50808DB-B0ED-4F2F-B3E2-9EB57E9EEBE3}" presName="connTx" presStyleLbl="parChTrans1D2" presStyleIdx="0" presStyleCnt="2"/>
      <dgm:spPr/>
      <dgm:t>
        <a:bodyPr/>
        <a:lstStyle/>
        <a:p>
          <a:endParaRPr lang="en-US"/>
        </a:p>
      </dgm:t>
    </dgm:pt>
    <dgm:pt modelId="{6E091391-4AA9-4500-97C8-7A2BADBBB7DC}" type="pres">
      <dgm:prSet presAssocID="{06C3B0DF-4103-4FC5-8FCA-A608031E9FAD}" presName="root2" presStyleCnt="0"/>
      <dgm:spPr/>
    </dgm:pt>
    <dgm:pt modelId="{B8111931-051E-45F0-8997-2FD398351D4B}" type="pres">
      <dgm:prSet presAssocID="{06C3B0DF-4103-4FC5-8FCA-A608031E9FAD}" presName="LevelTwoTextNode" presStyleLbl="node2" presStyleIdx="0" presStyleCnt="2">
        <dgm:presLayoutVars>
          <dgm:chPref val="3"/>
        </dgm:presLayoutVars>
      </dgm:prSet>
      <dgm:spPr/>
      <dgm:t>
        <a:bodyPr/>
        <a:lstStyle/>
        <a:p>
          <a:endParaRPr lang="en-US"/>
        </a:p>
      </dgm:t>
    </dgm:pt>
    <dgm:pt modelId="{1A036306-82A7-4329-B713-536B4A17EF2F}" type="pres">
      <dgm:prSet presAssocID="{06C3B0DF-4103-4FC5-8FCA-A608031E9FAD}" presName="level3hierChild" presStyleCnt="0"/>
      <dgm:spPr/>
    </dgm:pt>
    <dgm:pt modelId="{4038919F-041A-4EC0-A848-11D427EFE3A3}" type="pres">
      <dgm:prSet presAssocID="{E3313777-F856-42EC-A56C-2874809202AD}" presName="conn2-1" presStyleLbl="parChTrans1D3" presStyleIdx="0" presStyleCnt="4"/>
      <dgm:spPr/>
      <dgm:t>
        <a:bodyPr/>
        <a:lstStyle/>
        <a:p>
          <a:endParaRPr lang="en-US"/>
        </a:p>
      </dgm:t>
    </dgm:pt>
    <dgm:pt modelId="{6817D5D5-1B19-459B-9007-E4DBCB22D72C}" type="pres">
      <dgm:prSet presAssocID="{E3313777-F856-42EC-A56C-2874809202AD}" presName="connTx" presStyleLbl="parChTrans1D3" presStyleIdx="0" presStyleCnt="4"/>
      <dgm:spPr/>
      <dgm:t>
        <a:bodyPr/>
        <a:lstStyle/>
        <a:p>
          <a:endParaRPr lang="en-US"/>
        </a:p>
      </dgm:t>
    </dgm:pt>
    <dgm:pt modelId="{A5DAF703-20AE-485C-BBF0-9D651C807DF6}" type="pres">
      <dgm:prSet presAssocID="{E50DB197-5EA1-4DE1-8E27-44887E03CC25}" presName="root2" presStyleCnt="0"/>
      <dgm:spPr/>
    </dgm:pt>
    <dgm:pt modelId="{F538F586-A670-455A-BFC1-EB31A5E902A7}" type="pres">
      <dgm:prSet presAssocID="{E50DB197-5EA1-4DE1-8E27-44887E03CC25}" presName="LevelTwoTextNode" presStyleLbl="node3" presStyleIdx="0" presStyleCnt="4">
        <dgm:presLayoutVars>
          <dgm:chPref val="3"/>
        </dgm:presLayoutVars>
      </dgm:prSet>
      <dgm:spPr/>
      <dgm:t>
        <a:bodyPr/>
        <a:lstStyle/>
        <a:p>
          <a:endParaRPr lang="en-US"/>
        </a:p>
      </dgm:t>
    </dgm:pt>
    <dgm:pt modelId="{7AE816B7-1B06-4090-B624-655025156FD9}" type="pres">
      <dgm:prSet presAssocID="{E50DB197-5EA1-4DE1-8E27-44887E03CC25}" presName="level3hierChild" presStyleCnt="0"/>
      <dgm:spPr/>
    </dgm:pt>
    <dgm:pt modelId="{2EFD4A60-953E-41CC-9EA9-86FF92E96BD0}" type="pres">
      <dgm:prSet presAssocID="{A613517F-3473-4CF0-AFBE-384CB04D65F8}" presName="conn2-1" presStyleLbl="parChTrans1D3" presStyleIdx="1" presStyleCnt="4"/>
      <dgm:spPr/>
      <dgm:t>
        <a:bodyPr/>
        <a:lstStyle/>
        <a:p>
          <a:endParaRPr lang="en-US"/>
        </a:p>
      </dgm:t>
    </dgm:pt>
    <dgm:pt modelId="{1A942334-5C52-4C8A-A1E4-69956E6F4B18}" type="pres">
      <dgm:prSet presAssocID="{A613517F-3473-4CF0-AFBE-384CB04D65F8}" presName="connTx" presStyleLbl="parChTrans1D3" presStyleIdx="1" presStyleCnt="4"/>
      <dgm:spPr/>
      <dgm:t>
        <a:bodyPr/>
        <a:lstStyle/>
        <a:p>
          <a:endParaRPr lang="en-US"/>
        </a:p>
      </dgm:t>
    </dgm:pt>
    <dgm:pt modelId="{23E99785-1CBE-42B5-96DD-B0FB0824421F}" type="pres">
      <dgm:prSet presAssocID="{16AE27BB-CADB-4A9B-9FD2-9C6023FB2ECE}" presName="root2" presStyleCnt="0"/>
      <dgm:spPr/>
    </dgm:pt>
    <dgm:pt modelId="{E02E9BC8-E9C6-4AD6-ABCE-685AA44F934C}" type="pres">
      <dgm:prSet presAssocID="{16AE27BB-CADB-4A9B-9FD2-9C6023FB2ECE}" presName="LevelTwoTextNode" presStyleLbl="node3" presStyleIdx="1" presStyleCnt="4">
        <dgm:presLayoutVars>
          <dgm:chPref val="3"/>
        </dgm:presLayoutVars>
      </dgm:prSet>
      <dgm:spPr/>
      <dgm:t>
        <a:bodyPr/>
        <a:lstStyle/>
        <a:p>
          <a:endParaRPr lang="en-US"/>
        </a:p>
      </dgm:t>
    </dgm:pt>
    <dgm:pt modelId="{4E0D4E3A-2041-4BE8-A1F7-7BE502290BF8}" type="pres">
      <dgm:prSet presAssocID="{16AE27BB-CADB-4A9B-9FD2-9C6023FB2ECE}" presName="level3hierChild" presStyleCnt="0"/>
      <dgm:spPr/>
    </dgm:pt>
    <dgm:pt modelId="{02FCBA7F-3FEA-4964-B827-D07D11728882}" type="pres">
      <dgm:prSet presAssocID="{EDBC98F7-D4ED-4DBA-B506-3D5428736A12}" presName="conn2-1" presStyleLbl="parChTrans1D2" presStyleIdx="1" presStyleCnt="2"/>
      <dgm:spPr/>
      <dgm:t>
        <a:bodyPr/>
        <a:lstStyle/>
        <a:p>
          <a:endParaRPr lang="en-US"/>
        </a:p>
      </dgm:t>
    </dgm:pt>
    <dgm:pt modelId="{70905C3A-FF2F-45B0-8EE3-06C80DCE9041}" type="pres">
      <dgm:prSet presAssocID="{EDBC98F7-D4ED-4DBA-B506-3D5428736A12}" presName="connTx" presStyleLbl="parChTrans1D2" presStyleIdx="1" presStyleCnt="2"/>
      <dgm:spPr/>
      <dgm:t>
        <a:bodyPr/>
        <a:lstStyle/>
        <a:p>
          <a:endParaRPr lang="en-US"/>
        </a:p>
      </dgm:t>
    </dgm:pt>
    <dgm:pt modelId="{EB312BBA-E9DF-4FA3-88F0-C00D26DC1472}" type="pres">
      <dgm:prSet presAssocID="{83E17B10-1BEA-4F99-ABC5-FE3EE1E9F87E}" presName="root2" presStyleCnt="0"/>
      <dgm:spPr/>
    </dgm:pt>
    <dgm:pt modelId="{AEB9042F-AA5C-4388-8F45-8D359CF37A0B}" type="pres">
      <dgm:prSet presAssocID="{83E17B10-1BEA-4F99-ABC5-FE3EE1E9F87E}" presName="LevelTwoTextNode" presStyleLbl="node2" presStyleIdx="1" presStyleCnt="2" custLinFactNeighborX="827">
        <dgm:presLayoutVars>
          <dgm:chPref val="3"/>
        </dgm:presLayoutVars>
      </dgm:prSet>
      <dgm:spPr/>
      <dgm:t>
        <a:bodyPr/>
        <a:lstStyle/>
        <a:p>
          <a:endParaRPr lang="en-US"/>
        </a:p>
      </dgm:t>
    </dgm:pt>
    <dgm:pt modelId="{554FE7AE-F48B-4F39-A648-C9381598C123}" type="pres">
      <dgm:prSet presAssocID="{83E17B10-1BEA-4F99-ABC5-FE3EE1E9F87E}" presName="level3hierChild" presStyleCnt="0"/>
      <dgm:spPr/>
    </dgm:pt>
    <dgm:pt modelId="{98A6E1BF-75F6-457F-B30F-3B063C1ED863}" type="pres">
      <dgm:prSet presAssocID="{3821A8F7-8734-4FCD-9043-FC4D6D23D492}" presName="conn2-1" presStyleLbl="parChTrans1D3" presStyleIdx="2" presStyleCnt="4"/>
      <dgm:spPr/>
      <dgm:t>
        <a:bodyPr/>
        <a:lstStyle/>
        <a:p>
          <a:endParaRPr lang="en-US"/>
        </a:p>
      </dgm:t>
    </dgm:pt>
    <dgm:pt modelId="{0F33E0EA-9243-49B0-BEE0-4BDE6BF1A30E}" type="pres">
      <dgm:prSet presAssocID="{3821A8F7-8734-4FCD-9043-FC4D6D23D492}" presName="connTx" presStyleLbl="parChTrans1D3" presStyleIdx="2" presStyleCnt="4"/>
      <dgm:spPr/>
      <dgm:t>
        <a:bodyPr/>
        <a:lstStyle/>
        <a:p>
          <a:endParaRPr lang="en-US"/>
        </a:p>
      </dgm:t>
    </dgm:pt>
    <dgm:pt modelId="{378F9550-2F24-4717-A16A-FC5D04DB379E}" type="pres">
      <dgm:prSet presAssocID="{25D66FCA-9949-4879-A2F3-C0A43F10938C}" presName="root2" presStyleCnt="0"/>
      <dgm:spPr/>
    </dgm:pt>
    <dgm:pt modelId="{694F20CC-CE70-4267-B697-C7358B05C2E5}" type="pres">
      <dgm:prSet presAssocID="{25D66FCA-9949-4879-A2F3-C0A43F10938C}" presName="LevelTwoTextNode" presStyleLbl="node3" presStyleIdx="2" presStyleCnt="4">
        <dgm:presLayoutVars>
          <dgm:chPref val="3"/>
        </dgm:presLayoutVars>
      </dgm:prSet>
      <dgm:spPr/>
      <dgm:t>
        <a:bodyPr/>
        <a:lstStyle/>
        <a:p>
          <a:endParaRPr lang="en-US"/>
        </a:p>
      </dgm:t>
    </dgm:pt>
    <dgm:pt modelId="{970A43F9-6F71-46A3-865F-9B3ED4C6B727}" type="pres">
      <dgm:prSet presAssocID="{25D66FCA-9949-4879-A2F3-C0A43F10938C}" presName="level3hierChild" presStyleCnt="0"/>
      <dgm:spPr/>
    </dgm:pt>
    <dgm:pt modelId="{570189E4-D77B-4028-8E97-80674FCF8206}" type="pres">
      <dgm:prSet presAssocID="{E20BF948-CECB-4587-9CB5-4B9EE92B0BC7}" presName="conn2-1" presStyleLbl="parChTrans1D3" presStyleIdx="3" presStyleCnt="4"/>
      <dgm:spPr/>
      <dgm:t>
        <a:bodyPr/>
        <a:lstStyle/>
        <a:p>
          <a:endParaRPr lang="en-US"/>
        </a:p>
      </dgm:t>
    </dgm:pt>
    <dgm:pt modelId="{C5835E51-7EE9-4E40-B6B2-EA330AE5EEA0}" type="pres">
      <dgm:prSet presAssocID="{E20BF948-CECB-4587-9CB5-4B9EE92B0BC7}" presName="connTx" presStyleLbl="parChTrans1D3" presStyleIdx="3" presStyleCnt="4"/>
      <dgm:spPr/>
      <dgm:t>
        <a:bodyPr/>
        <a:lstStyle/>
        <a:p>
          <a:endParaRPr lang="en-US"/>
        </a:p>
      </dgm:t>
    </dgm:pt>
    <dgm:pt modelId="{164FB3B0-2CDA-4DB1-A984-81099E703810}" type="pres">
      <dgm:prSet presAssocID="{EE75B8DE-3274-4C80-B192-60FC1D66DA78}" presName="root2" presStyleCnt="0"/>
      <dgm:spPr/>
    </dgm:pt>
    <dgm:pt modelId="{57CF9A39-2009-413A-A155-685957A97C02}" type="pres">
      <dgm:prSet presAssocID="{EE75B8DE-3274-4C80-B192-60FC1D66DA78}" presName="LevelTwoTextNode" presStyleLbl="node3" presStyleIdx="3" presStyleCnt="4">
        <dgm:presLayoutVars>
          <dgm:chPref val="3"/>
        </dgm:presLayoutVars>
      </dgm:prSet>
      <dgm:spPr/>
      <dgm:t>
        <a:bodyPr/>
        <a:lstStyle/>
        <a:p>
          <a:endParaRPr lang="en-US"/>
        </a:p>
      </dgm:t>
    </dgm:pt>
    <dgm:pt modelId="{8CBE2153-CA17-4CF0-8D5B-7AC9BC8DE7B7}" type="pres">
      <dgm:prSet presAssocID="{EE75B8DE-3274-4C80-B192-60FC1D66DA78}" presName="level3hierChild" presStyleCnt="0"/>
      <dgm:spPr/>
    </dgm:pt>
  </dgm:ptLst>
  <dgm:cxnLst>
    <dgm:cxn modelId="{0CD497C7-6B7B-4D70-8B01-387039BEE61D}" type="presOf" srcId="{83E17B10-1BEA-4F99-ABC5-FE3EE1E9F87E}" destId="{AEB9042F-AA5C-4388-8F45-8D359CF37A0B}" srcOrd="0" destOrd="0" presId="urn:microsoft.com/office/officeart/2005/8/layout/hierarchy2"/>
    <dgm:cxn modelId="{030F6B56-29A0-4EFE-91E6-BEF7372EA202}" type="presOf" srcId="{E50DB197-5EA1-4DE1-8E27-44887E03CC25}" destId="{F538F586-A670-455A-BFC1-EB31A5E902A7}" srcOrd="0" destOrd="0" presId="urn:microsoft.com/office/officeart/2005/8/layout/hierarchy2"/>
    <dgm:cxn modelId="{B6806EAA-31DE-4D64-9E0F-7A465E564908}" type="presOf" srcId="{E3313777-F856-42EC-A56C-2874809202AD}" destId="{6817D5D5-1B19-459B-9007-E4DBCB22D72C}" srcOrd="1" destOrd="0" presId="urn:microsoft.com/office/officeart/2005/8/layout/hierarchy2"/>
    <dgm:cxn modelId="{0C635BE0-C9B2-4F35-8E55-81BF07D38465}" type="presOf" srcId="{3821A8F7-8734-4FCD-9043-FC4D6D23D492}" destId="{98A6E1BF-75F6-457F-B30F-3B063C1ED863}" srcOrd="0" destOrd="0" presId="urn:microsoft.com/office/officeart/2005/8/layout/hierarchy2"/>
    <dgm:cxn modelId="{16A37AFB-FA8A-46DF-B317-BB3F04FE5CBC}" type="presOf" srcId="{E3313777-F856-42EC-A56C-2874809202AD}" destId="{4038919F-041A-4EC0-A848-11D427EFE3A3}" srcOrd="0" destOrd="0" presId="urn:microsoft.com/office/officeart/2005/8/layout/hierarchy2"/>
    <dgm:cxn modelId="{EA41FDE3-DDFB-421F-903D-7F9F7E7FB5C3}" type="presOf" srcId="{E20BF948-CECB-4587-9CB5-4B9EE92B0BC7}" destId="{C5835E51-7EE9-4E40-B6B2-EA330AE5EEA0}" srcOrd="1" destOrd="0" presId="urn:microsoft.com/office/officeart/2005/8/layout/hierarchy2"/>
    <dgm:cxn modelId="{8E65D313-7E03-434C-9CDA-89B205C6EF19}" type="presOf" srcId="{EDBC98F7-D4ED-4DBA-B506-3D5428736A12}" destId="{02FCBA7F-3FEA-4964-B827-D07D11728882}" srcOrd="0" destOrd="0" presId="urn:microsoft.com/office/officeart/2005/8/layout/hierarchy2"/>
    <dgm:cxn modelId="{DF3289DB-010F-467F-8CAD-F5B2F9AA001F}" srcId="{06C3B0DF-4103-4FC5-8FCA-A608031E9FAD}" destId="{E50DB197-5EA1-4DE1-8E27-44887E03CC25}" srcOrd="0" destOrd="0" parTransId="{E3313777-F856-42EC-A56C-2874809202AD}" sibTransId="{12775634-F0C0-4BF6-9224-FBF1D6741BD1}"/>
    <dgm:cxn modelId="{C12165DE-3C10-4A3B-A3E4-BCCD01E03FC1}" type="presOf" srcId="{E20BF948-CECB-4587-9CB5-4B9EE92B0BC7}" destId="{570189E4-D77B-4028-8E97-80674FCF8206}" srcOrd="0" destOrd="0" presId="urn:microsoft.com/office/officeart/2005/8/layout/hierarchy2"/>
    <dgm:cxn modelId="{90BA532B-2687-4C1A-ADEB-447CE7F0927C}" srcId="{83E17B10-1BEA-4F99-ABC5-FE3EE1E9F87E}" destId="{25D66FCA-9949-4879-A2F3-C0A43F10938C}" srcOrd="0" destOrd="0" parTransId="{3821A8F7-8734-4FCD-9043-FC4D6D23D492}" sibTransId="{406CF333-D97B-434F-BEB7-C95F7A76B375}"/>
    <dgm:cxn modelId="{D8D008F2-2BCB-491A-B21C-D14248B18FCC}" type="presOf" srcId="{3821A8F7-8734-4FCD-9043-FC4D6D23D492}" destId="{0F33E0EA-9243-49B0-BEE0-4BDE6BF1A30E}" srcOrd="1" destOrd="0" presId="urn:microsoft.com/office/officeart/2005/8/layout/hierarchy2"/>
    <dgm:cxn modelId="{524E30E0-8EEF-4EA8-9360-1E361848F454}" srcId="{83E17B10-1BEA-4F99-ABC5-FE3EE1E9F87E}" destId="{EE75B8DE-3274-4C80-B192-60FC1D66DA78}" srcOrd="1" destOrd="0" parTransId="{E20BF948-CECB-4587-9CB5-4B9EE92B0BC7}" sibTransId="{89F10DC1-A7F7-4AE8-B9AF-0F0A13491B3B}"/>
    <dgm:cxn modelId="{C3DB6C71-3B57-4D78-A0FB-637C2AFE2DB1}" srcId="{06C3B0DF-4103-4FC5-8FCA-A608031E9FAD}" destId="{16AE27BB-CADB-4A9B-9FD2-9C6023FB2ECE}" srcOrd="1" destOrd="0" parTransId="{A613517F-3473-4CF0-AFBE-384CB04D65F8}" sibTransId="{8EFBB04E-1C2C-4229-8A98-519C5BDC9057}"/>
    <dgm:cxn modelId="{0B3EAA8F-22F0-46B9-BA72-C8D1C636B144}" srcId="{05154F7D-3D46-4A56-97DB-54B78F4AA8A1}" destId="{06C3B0DF-4103-4FC5-8FCA-A608031E9FAD}" srcOrd="0" destOrd="0" parTransId="{B50808DB-B0ED-4F2F-B3E2-9EB57E9EEBE3}" sibTransId="{7AB1FF24-FB17-4A3E-B6DE-F0E441E81CFC}"/>
    <dgm:cxn modelId="{E986901B-B73E-448A-B04D-1E067F600778}" type="presOf" srcId="{A613517F-3473-4CF0-AFBE-384CB04D65F8}" destId="{1A942334-5C52-4C8A-A1E4-69956E6F4B18}" srcOrd="1" destOrd="0" presId="urn:microsoft.com/office/officeart/2005/8/layout/hierarchy2"/>
    <dgm:cxn modelId="{EA20821C-A68E-4579-AB18-DB9B831121E3}" type="presOf" srcId="{EE75B8DE-3274-4C80-B192-60FC1D66DA78}" destId="{57CF9A39-2009-413A-A155-685957A97C02}" srcOrd="0" destOrd="0" presId="urn:microsoft.com/office/officeart/2005/8/layout/hierarchy2"/>
    <dgm:cxn modelId="{7968AE91-B432-4AF0-B680-0BD2DE50A5AB}" type="presOf" srcId="{06C3B0DF-4103-4FC5-8FCA-A608031E9FAD}" destId="{B8111931-051E-45F0-8997-2FD398351D4B}" srcOrd="0" destOrd="0" presId="urn:microsoft.com/office/officeart/2005/8/layout/hierarchy2"/>
    <dgm:cxn modelId="{5AE61342-0FCF-4C3F-B8F1-37D34A2F7B0A}" type="presOf" srcId="{05154F7D-3D46-4A56-97DB-54B78F4AA8A1}" destId="{F6646607-7A8D-472D-92D8-7AE4AC4CCA0F}" srcOrd="0" destOrd="0" presId="urn:microsoft.com/office/officeart/2005/8/layout/hierarchy2"/>
    <dgm:cxn modelId="{B3F2C808-869A-4A0B-A2E8-D5823B81A546}" type="presOf" srcId="{16AE27BB-CADB-4A9B-9FD2-9C6023FB2ECE}" destId="{E02E9BC8-E9C6-4AD6-ABCE-685AA44F934C}" srcOrd="0" destOrd="0" presId="urn:microsoft.com/office/officeart/2005/8/layout/hierarchy2"/>
    <dgm:cxn modelId="{A011BBD9-E6E3-4565-B0B7-30602EC73C01}" type="presOf" srcId="{B50808DB-B0ED-4F2F-B3E2-9EB57E9EEBE3}" destId="{4F92BD28-7ED2-4E97-A781-C2114BCC71B7}" srcOrd="0" destOrd="0" presId="urn:microsoft.com/office/officeart/2005/8/layout/hierarchy2"/>
    <dgm:cxn modelId="{37C6C3F3-A4EA-4DCD-90E8-3E9BA7B41772}" srcId="{05154F7D-3D46-4A56-97DB-54B78F4AA8A1}" destId="{83E17B10-1BEA-4F99-ABC5-FE3EE1E9F87E}" srcOrd="1" destOrd="0" parTransId="{EDBC98F7-D4ED-4DBA-B506-3D5428736A12}" sibTransId="{C3B27342-32DC-4A5A-BE68-488D08D7C058}"/>
    <dgm:cxn modelId="{9BABBC0B-BFB0-4D6B-B285-9362053A283B}" type="presOf" srcId="{D948B137-793D-4AE5-8AEE-8E1ADBD0066B}" destId="{2F927CF5-1BF6-4E1C-85E1-8322601DD1E5}" srcOrd="0" destOrd="0" presId="urn:microsoft.com/office/officeart/2005/8/layout/hierarchy2"/>
    <dgm:cxn modelId="{F74280CA-0A6E-4060-8C0B-42A9A8B03CD4}" type="presOf" srcId="{B50808DB-B0ED-4F2F-B3E2-9EB57E9EEBE3}" destId="{9E825197-C8FD-4EEA-B841-8D4F3D71275C}" srcOrd="1" destOrd="0" presId="urn:microsoft.com/office/officeart/2005/8/layout/hierarchy2"/>
    <dgm:cxn modelId="{D84A4BD1-771A-41ED-9628-608F3C775057}" type="presOf" srcId="{EDBC98F7-D4ED-4DBA-B506-3D5428736A12}" destId="{70905C3A-FF2F-45B0-8EE3-06C80DCE9041}" srcOrd="1" destOrd="0" presId="urn:microsoft.com/office/officeart/2005/8/layout/hierarchy2"/>
    <dgm:cxn modelId="{CA6B3325-A1DD-4112-98E9-E619A6016C7E}" type="presOf" srcId="{A613517F-3473-4CF0-AFBE-384CB04D65F8}" destId="{2EFD4A60-953E-41CC-9EA9-86FF92E96BD0}" srcOrd="0" destOrd="0" presId="urn:microsoft.com/office/officeart/2005/8/layout/hierarchy2"/>
    <dgm:cxn modelId="{5382FFE5-4950-4FEE-8216-C82130A0217F}" type="presOf" srcId="{25D66FCA-9949-4879-A2F3-C0A43F10938C}" destId="{694F20CC-CE70-4267-B697-C7358B05C2E5}" srcOrd="0" destOrd="0" presId="urn:microsoft.com/office/officeart/2005/8/layout/hierarchy2"/>
    <dgm:cxn modelId="{7D372E78-E680-41DD-BBA5-0351E7B680B9}" srcId="{D948B137-793D-4AE5-8AEE-8E1ADBD0066B}" destId="{05154F7D-3D46-4A56-97DB-54B78F4AA8A1}" srcOrd="0" destOrd="0" parTransId="{2BF90EA6-EFEA-47A1-A073-F0E4908CDE17}" sibTransId="{992FE2A3-068B-4956-9522-218D29B3D465}"/>
    <dgm:cxn modelId="{2C0002E3-DAC2-4F28-999B-4AE3726CB77F}" type="presParOf" srcId="{2F927CF5-1BF6-4E1C-85E1-8322601DD1E5}" destId="{B317AAED-AB60-4761-A9BF-EC1FAD342E74}" srcOrd="0" destOrd="0" presId="urn:microsoft.com/office/officeart/2005/8/layout/hierarchy2"/>
    <dgm:cxn modelId="{9BF2410F-9C36-423C-B75E-0C5C463EAC93}" type="presParOf" srcId="{B317AAED-AB60-4761-A9BF-EC1FAD342E74}" destId="{F6646607-7A8D-472D-92D8-7AE4AC4CCA0F}" srcOrd="0" destOrd="0" presId="urn:microsoft.com/office/officeart/2005/8/layout/hierarchy2"/>
    <dgm:cxn modelId="{2813DB9C-3642-4AA4-ABA9-E38C4F3DF739}" type="presParOf" srcId="{B317AAED-AB60-4761-A9BF-EC1FAD342E74}" destId="{91903039-DA92-4EFD-8BEF-4FF7A16C231A}" srcOrd="1" destOrd="0" presId="urn:microsoft.com/office/officeart/2005/8/layout/hierarchy2"/>
    <dgm:cxn modelId="{9D177509-11BE-4DB0-BF89-4C085DC58C77}" type="presParOf" srcId="{91903039-DA92-4EFD-8BEF-4FF7A16C231A}" destId="{4F92BD28-7ED2-4E97-A781-C2114BCC71B7}" srcOrd="0" destOrd="0" presId="urn:microsoft.com/office/officeart/2005/8/layout/hierarchy2"/>
    <dgm:cxn modelId="{A11FD4C9-FC17-4749-917F-E59B0E862471}" type="presParOf" srcId="{4F92BD28-7ED2-4E97-A781-C2114BCC71B7}" destId="{9E825197-C8FD-4EEA-B841-8D4F3D71275C}" srcOrd="0" destOrd="0" presId="urn:microsoft.com/office/officeart/2005/8/layout/hierarchy2"/>
    <dgm:cxn modelId="{82D631BD-551F-41F1-868B-800A62FEF76D}" type="presParOf" srcId="{91903039-DA92-4EFD-8BEF-4FF7A16C231A}" destId="{6E091391-4AA9-4500-97C8-7A2BADBBB7DC}" srcOrd="1" destOrd="0" presId="urn:microsoft.com/office/officeart/2005/8/layout/hierarchy2"/>
    <dgm:cxn modelId="{577ABBD6-B2F2-419F-9365-9F234F03F0D1}" type="presParOf" srcId="{6E091391-4AA9-4500-97C8-7A2BADBBB7DC}" destId="{B8111931-051E-45F0-8997-2FD398351D4B}" srcOrd="0" destOrd="0" presId="urn:microsoft.com/office/officeart/2005/8/layout/hierarchy2"/>
    <dgm:cxn modelId="{4705BA50-07F2-4DDF-A1A5-AAC287C3A4BB}" type="presParOf" srcId="{6E091391-4AA9-4500-97C8-7A2BADBBB7DC}" destId="{1A036306-82A7-4329-B713-536B4A17EF2F}" srcOrd="1" destOrd="0" presId="urn:microsoft.com/office/officeart/2005/8/layout/hierarchy2"/>
    <dgm:cxn modelId="{9D9961D1-C9B5-40A1-A4B6-7F9D33F51337}" type="presParOf" srcId="{1A036306-82A7-4329-B713-536B4A17EF2F}" destId="{4038919F-041A-4EC0-A848-11D427EFE3A3}" srcOrd="0" destOrd="0" presId="urn:microsoft.com/office/officeart/2005/8/layout/hierarchy2"/>
    <dgm:cxn modelId="{6E4596C9-D3C0-4A0B-BE6C-2FE345191B8E}" type="presParOf" srcId="{4038919F-041A-4EC0-A848-11D427EFE3A3}" destId="{6817D5D5-1B19-459B-9007-E4DBCB22D72C}" srcOrd="0" destOrd="0" presId="urn:microsoft.com/office/officeart/2005/8/layout/hierarchy2"/>
    <dgm:cxn modelId="{9D66CC12-63FD-4CE5-A09A-DB39A159EF16}" type="presParOf" srcId="{1A036306-82A7-4329-B713-536B4A17EF2F}" destId="{A5DAF703-20AE-485C-BBF0-9D651C807DF6}" srcOrd="1" destOrd="0" presId="urn:microsoft.com/office/officeart/2005/8/layout/hierarchy2"/>
    <dgm:cxn modelId="{8266EA23-D9FE-4A3C-BD73-E820B2C58AB1}" type="presParOf" srcId="{A5DAF703-20AE-485C-BBF0-9D651C807DF6}" destId="{F538F586-A670-455A-BFC1-EB31A5E902A7}" srcOrd="0" destOrd="0" presId="urn:microsoft.com/office/officeart/2005/8/layout/hierarchy2"/>
    <dgm:cxn modelId="{6CF4E3D3-EFBB-4044-946F-EDB31694EAE6}" type="presParOf" srcId="{A5DAF703-20AE-485C-BBF0-9D651C807DF6}" destId="{7AE816B7-1B06-4090-B624-655025156FD9}" srcOrd="1" destOrd="0" presId="urn:microsoft.com/office/officeart/2005/8/layout/hierarchy2"/>
    <dgm:cxn modelId="{A3606002-9D70-493C-957F-4F593C8D06E2}" type="presParOf" srcId="{1A036306-82A7-4329-B713-536B4A17EF2F}" destId="{2EFD4A60-953E-41CC-9EA9-86FF92E96BD0}" srcOrd="2" destOrd="0" presId="urn:microsoft.com/office/officeart/2005/8/layout/hierarchy2"/>
    <dgm:cxn modelId="{502ED0E4-B0D4-4483-9C3B-DAE61FC3A583}" type="presParOf" srcId="{2EFD4A60-953E-41CC-9EA9-86FF92E96BD0}" destId="{1A942334-5C52-4C8A-A1E4-69956E6F4B18}" srcOrd="0" destOrd="0" presId="urn:microsoft.com/office/officeart/2005/8/layout/hierarchy2"/>
    <dgm:cxn modelId="{C2C8C9DC-BD86-4614-84AA-BD327BD3595C}" type="presParOf" srcId="{1A036306-82A7-4329-B713-536B4A17EF2F}" destId="{23E99785-1CBE-42B5-96DD-B0FB0824421F}" srcOrd="3" destOrd="0" presId="urn:microsoft.com/office/officeart/2005/8/layout/hierarchy2"/>
    <dgm:cxn modelId="{0DA31FB1-BAE1-4C2B-83CB-62332AC30094}" type="presParOf" srcId="{23E99785-1CBE-42B5-96DD-B0FB0824421F}" destId="{E02E9BC8-E9C6-4AD6-ABCE-685AA44F934C}" srcOrd="0" destOrd="0" presId="urn:microsoft.com/office/officeart/2005/8/layout/hierarchy2"/>
    <dgm:cxn modelId="{3E1A1F83-0D72-4A19-939C-67742CAE0824}" type="presParOf" srcId="{23E99785-1CBE-42B5-96DD-B0FB0824421F}" destId="{4E0D4E3A-2041-4BE8-A1F7-7BE502290BF8}" srcOrd="1" destOrd="0" presId="urn:microsoft.com/office/officeart/2005/8/layout/hierarchy2"/>
    <dgm:cxn modelId="{6738D915-263F-4170-B6D4-56A555C2EBB6}" type="presParOf" srcId="{91903039-DA92-4EFD-8BEF-4FF7A16C231A}" destId="{02FCBA7F-3FEA-4964-B827-D07D11728882}" srcOrd="2" destOrd="0" presId="urn:microsoft.com/office/officeart/2005/8/layout/hierarchy2"/>
    <dgm:cxn modelId="{81BC1E67-487D-43AD-8B0F-45A3AD09253D}" type="presParOf" srcId="{02FCBA7F-3FEA-4964-B827-D07D11728882}" destId="{70905C3A-FF2F-45B0-8EE3-06C80DCE9041}" srcOrd="0" destOrd="0" presId="urn:microsoft.com/office/officeart/2005/8/layout/hierarchy2"/>
    <dgm:cxn modelId="{317699EF-3827-42CF-AC65-9989609987BC}" type="presParOf" srcId="{91903039-DA92-4EFD-8BEF-4FF7A16C231A}" destId="{EB312BBA-E9DF-4FA3-88F0-C00D26DC1472}" srcOrd="3" destOrd="0" presId="urn:microsoft.com/office/officeart/2005/8/layout/hierarchy2"/>
    <dgm:cxn modelId="{258BBD01-5208-4354-B769-26CB7618BFC7}" type="presParOf" srcId="{EB312BBA-E9DF-4FA3-88F0-C00D26DC1472}" destId="{AEB9042F-AA5C-4388-8F45-8D359CF37A0B}" srcOrd="0" destOrd="0" presId="urn:microsoft.com/office/officeart/2005/8/layout/hierarchy2"/>
    <dgm:cxn modelId="{3BEC5B89-4BFE-4FA0-BC37-E7AC13E08970}" type="presParOf" srcId="{EB312BBA-E9DF-4FA3-88F0-C00D26DC1472}" destId="{554FE7AE-F48B-4F39-A648-C9381598C123}" srcOrd="1" destOrd="0" presId="urn:microsoft.com/office/officeart/2005/8/layout/hierarchy2"/>
    <dgm:cxn modelId="{EBF4AEA2-8F5A-41B0-A3B0-450C8FC20865}" type="presParOf" srcId="{554FE7AE-F48B-4F39-A648-C9381598C123}" destId="{98A6E1BF-75F6-457F-B30F-3B063C1ED863}" srcOrd="0" destOrd="0" presId="urn:microsoft.com/office/officeart/2005/8/layout/hierarchy2"/>
    <dgm:cxn modelId="{A61D36C5-A465-44FD-A215-D6169F2D2BB3}" type="presParOf" srcId="{98A6E1BF-75F6-457F-B30F-3B063C1ED863}" destId="{0F33E0EA-9243-49B0-BEE0-4BDE6BF1A30E}" srcOrd="0" destOrd="0" presId="urn:microsoft.com/office/officeart/2005/8/layout/hierarchy2"/>
    <dgm:cxn modelId="{0A93C99E-6B58-4754-8096-53B562B615D9}" type="presParOf" srcId="{554FE7AE-F48B-4F39-A648-C9381598C123}" destId="{378F9550-2F24-4717-A16A-FC5D04DB379E}" srcOrd="1" destOrd="0" presId="urn:microsoft.com/office/officeart/2005/8/layout/hierarchy2"/>
    <dgm:cxn modelId="{932CC8FA-6EDC-44EE-B2B0-E4921EBA1FF3}" type="presParOf" srcId="{378F9550-2F24-4717-A16A-FC5D04DB379E}" destId="{694F20CC-CE70-4267-B697-C7358B05C2E5}" srcOrd="0" destOrd="0" presId="urn:microsoft.com/office/officeart/2005/8/layout/hierarchy2"/>
    <dgm:cxn modelId="{F234D8FD-9AFD-406A-80C8-A2297F2188AD}" type="presParOf" srcId="{378F9550-2F24-4717-A16A-FC5D04DB379E}" destId="{970A43F9-6F71-46A3-865F-9B3ED4C6B727}" srcOrd="1" destOrd="0" presId="urn:microsoft.com/office/officeart/2005/8/layout/hierarchy2"/>
    <dgm:cxn modelId="{7F6812FF-4912-4C0C-81B0-97DB242C0939}" type="presParOf" srcId="{554FE7AE-F48B-4F39-A648-C9381598C123}" destId="{570189E4-D77B-4028-8E97-80674FCF8206}" srcOrd="2" destOrd="0" presId="urn:microsoft.com/office/officeart/2005/8/layout/hierarchy2"/>
    <dgm:cxn modelId="{8969A99A-1681-4B5A-B1FD-02E3298A0644}" type="presParOf" srcId="{570189E4-D77B-4028-8E97-80674FCF8206}" destId="{C5835E51-7EE9-4E40-B6B2-EA330AE5EEA0}" srcOrd="0" destOrd="0" presId="urn:microsoft.com/office/officeart/2005/8/layout/hierarchy2"/>
    <dgm:cxn modelId="{90DA2300-A582-4D33-A2F9-2A4E097EFD77}" type="presParOf" srcId="{554FE7AE-F48B-4F39-A648-C9381598C123}" destId="{164FB3B0-2CDA-4DB1-A984-81099E703810}" srcOrd="3" destOrd="0" presId="urn:microsoft.com/office/officeart/2005/8/layout/hierarchy2"/>
    <dgm:cxn modelId="{6975DEBA-57EB-4B25-8647-AE8646550E1F}" type="presParOf" srcId="{164FB3B0-2CDA-4DB1-A984-81099E703810}" destId="{57CF9A39-2009-413A-A155-685957A97C02}" srcOrd="0" destOrd="0" presId="urn:microsoft.com/office/officeart/2005/8/layout/hierarchy2"/>
    <dgm:cxn modelId="{9325A2AA-D47F-4E71-BD4A-93314A788420}" type="presParOf" srcId="{164FB3B0-2CDA-4DB1-A984-81099E703810}" destId="{8CBE2153-CA17-4CF0-8D5B-7AC9BC8DE7B7}"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948B137-793D-4AE5-8AEE-8E1ADBD0066B}" type="doc">
      <dgm:prSet loTypeId="urn:microsoft.com/office/officeart/2005/8/layout/hierarchy2" loCatId="hierarchy" qsTypeId="urn:microsoft.com/office/officeart/2005/8/quickstyle/simple5" qsCatId="simple" csTypeId="urn:microsoft.com/office/officeart/2005/8/colors/accent0_3" csCatId="mainScheme" phldr="1"/>
      <dgm:spPr/>
      <dgm:t>
        <a:bodyPr/>
        <a:lstStyle/>
        <a:p>
          <a:endParaRPr lang="en-US"/>
        </a:p>
      </dgm:t>
    </dgm:pt>
    <dgm:pt modelId="{05154F7D-3D46-4A56-97DB-54B78F4AA8A1}">
      <dgm:prSet phldrT="[Text]"/>
      <dgm:spPr/>
      <dgm:t>
        <a:bodyPr/>
        <a:lstStyle/>
        <a:p>
          <a:r>
            <a:rPr lang="en-US" b="1" dirty="0">
              <a:latin typeface="+mn-lt"/>
            </a:rPr>
            <a:t>First-Time Visitors</a:t>
          </a:r>
        </a:p>
      </dgm:t>
    </dgm:pt>
    <dgm:pt modelId="{2BF90EA6-EFEA-47A1-A073-F0E4908CDE17}" type="parTrans" cxnId="{7D372E78-E680-41DD-BBA5-0351E7B680B9}">
      <dgm:prSet/>
      <dgm:spPr/>
      <dgm:t>
        <a:bodyPr/>
        <a:lstStyle/>
        <a:p>
          <a:endParaRPr lang="en-US">
            <a:latin typeface="+mn-lt"/>
          </a:endParaRPr>
        </a:p>
      </dgm:t>
    </dgm:pt>
    <dgm:pt modelId="{992FE2A3-068B-4956-9522-218D29B3D465}" type="sibTrans" cxnId="{7D372E78-E680-41DD-BBA5-0351E7B680B9}">
      <dgm:prSet/>
      <dgm:spPr/>
      <dgm:t>
        <a:bodyPr/>
        <a:lstStyle/>
        <a:p>
          <a:endParaRPr lang="en-US">
            <a:latin typeface="+mn-lt"/>
          </a:endParaRPr>
        </a:p>
      </dgm:t>
    </dgm:pt>
    <dgm:pt modelId="{06C3B0DF-4103-4FC5-8FCA-A608031E9FAD}">
      <dgm:prSet phldrT="[Text]" custT="1"/>
      <dgm:spPr/>
      <dgm:t>
        <a:bodyPr/>
        <a:lstStyle/>
        <a:p>
          <a:r>
            <a:rPr lang="en-US" sz="2400" b="1" dirty="0">
              <a:latin typeface="+mn-lt"/>
            </a:rPr>
            <a:t>Churn</a:t>
          </a:r>
          <a:r>
            <a:rPr lang="en-US" sz="2100" dirty="0">
              <a:latin typeface="+mn-lt"/>
            </a:rPr>
            <a:t> </a:t>
          </a:r>
        </a:p>
        <a:p>
          <a:r>
            <a:rPr lang="en-US" sz="2100" dirty="0">
              <a:latin typeface="+mn-lt"/>
            </a:rPr>
            <a:t>74.48%</a:t>
          </a:r>
        </a:p>
      </dgm:t>
    </dgm:pt>
    <dgm:pt modelId="{B50808DB-B0ED-4F2F-B3E2-9EB57E9EEBE3}" type="parTrans" cxnId="{0B3EAA8F-22F0-46B9-BA72-C8D1C636B144}">
      <dgm:prSet/>
      <dgm:spPr/>
      <dgm:t>
        <a:bodyPr/>
        <a:lstStyle/>
        <a:p>
          <a:endParaRPr lang="en-US">
            <a:latin typeface="+mn-lt"/>
          </a:endParaRPr>
        </a:p>
      </dgm:t>
    </dgm:pt>
    <dgm:pt modelId="{7AB1FF24-FB17-4A3E-B6DE-F0E441E81CFC}" type="sibTrans" cxnId="{0B3EAA8F-22F0-46B9-BA72-C8D1C636B144}">
      <dgm:prSet/>
      <dgm:spPr/>
      <dgm:t>
        <a:bodyPr/>
        <a:lstStyle/>
        <a:p>
          <a:endParaRPr lang="en-US">
            <a:latin typeface="+mn-lt"/>
          </a:endParaRPr>
        </a:p>
      </dgm:t>
    </dgm:pt>
    <dgm:pt modelId="{E50DB197-5EA1-4DE1-8E27-44887E03CC25}">
      <dgm:prSet phldrT="[Text]" custT="1"/>
      <dgm:spPr/>
      <dgm:t>
        <a:bodyPr/>
        <a:lstStyle/>
        <a:p>
          <a:r>
            <a:rPr lang="en-US" sz="2400" b="1" dirty="0">
              <a:latin typeface="+mn-lt"/>
            </a:rPr>
            <a:t>Lead</a:t>
          </a:r>
        </a:p>
        <a:p>
          <a:r>
            <a:rPr lang="en-US" sz="2100" dirty="0">
              <a:latin typeface="+mn-lt"/>
            </a:rPr>
            <a:t>3.38%</a:t>
          </a:r>
        </a:p>
      </dgm:t>
    </dgm:pt>
    <dgm:pt modelId="{E3313777-F856-42EC-A56C-2874809202AD}" type="parTrans" cxnId="{DF3289DB-010F-467F-8CAD-F5B2F9AA001F}">
      <dgm:prSet/>
      <dgm:spPr/>
      <dgm:t>
        <a:bodyPr/>
        <a:lstStyle/>
        <a:p>
          <a:endParaRPr lang="en-US">
            <a:latin typeface="+mn-lt"/>
          </a:endParaRPr>
        </a:p>
      </dgm:t>
    </dgm:pt>
    <dgm:pt modelId="{12775634-F0C0-4BF6-9224-FBF1D6741BD1}" type="sibTrans" cxnId="{DF3289DB-010F-467F-8CAD-F5B2F9AA001F}">
      <dgm:prSet/>
      <dgm:spPr/>
      <dgm:t>
        <a:bodyPr/>
        <a:lstStyle/>
        <a:p>
          <a:endParaRPr lang="en-US">
            <a:latin typeface="+mn-lt"/>
          </a:endParaRPr>
        </a:p>
      </dgm:t>
    </dgm:pt>
    <dgm:pt modelId="{16AE27BB-CADB-4A9B-9FD2-9C6023FB2ECE}">
      <dgm:prSet phldrT="[Text]"/>
      <dgm:spPr/>
      <dgm:t>
        <a:bodyPr/>
        <a:lstStyle/>
        <a:p>
          <a:r>
            <a:rPr lang="en-US" b="1">
              <a:latin typeface="+mn-lt"/>
            </a:rPr>
            <a:t>No Lead</a:t>
          </a:r>
        </a:p>
        <a:p>
          <a:r>
            <a:rPr lang="en-US">
              <a:latin typeface="+mn-lt"/>
            </a:rPr>
            <a:t>96.62%</a:t>
          </a:r>
          <a:endParaRPr lang="en-US" dirty="0">
            <a:latin typeface="+mn-lt"/>
          </a:endParaRPr>
        </a:p>
      </dgm:t>
    </dgm:pt>
    <dgm:pt modelId="{A613517F-3473-4CF0-AFBE-384CB04D65F8}" type="parTrans" cxnId="{C3DB6C71-3B57-4D78-A0FB-637C2AFE2DB1}">
      <dgm:prSet/>
      <dgm:spPr/>
      <dgm:t>
        <a:bodyPr/>
        <a:lstStyle/>
        <a:p>
          <a:endParaRPr lang="en-US">
            <a:latin typeface="+mn-lt"/>
          </a:endParaRPr>
        </a:p>
      </dgm:t>
    </dgm:pt>
    <dgm:pt modelId="{8EFBB04E-1C2C-4229-8A98-519C5BDC9057}" type="sibTrans" cxnId="{C3DB6C71-3B57-4D78-A0FB-637C2AFE2DB1}">
      <dgm:prSet/>
      <dgm:spPr/>
      <dgm:t>
        <a:bodyPr/>
        <a:lstStyle/>
        <a:p>
          <a:endParaRPr lang="en-US">
            <a:latin typeface="+mn-lt"/>
          </a:endParaRPr>
        </a:p>
      </dgm:t>
    </dgm:pt>
    <dgm:pt modelId="{83E17B10-1BEA-4F99-ABC5-FE3EE1E9F87E}">
      <dgm:prSet phldrT="[Text]" custT="1"/>
      <dgm:spPr/>
      <dgm:t>
        <a:bodyPr/>
        <a:lstStyle/>
        <a:p>
          <a:r>
            <a:rPr lang="en-US" sz="2400" b="1">
              <a:latin typeface="+mn-lt"/>
            </a:rPr>
            <a:t>Revisit</a:t>
          </a:r>
        </a:p>
        <a:p>
          <a:r>
            <a:rPr lang="en-US" sz="2100">
              <a:latin typeface="+mn-lt"/>
            </a:rPr>
            <a:t>25.52%</a:t>
          </a:r>
          <a:endParaRPr lang="en-US" sz="2100" dirty="0">
            <a:latin typeface="+mn-lt"/>
          </a:endParaRPr>
        </a:p>
      </dgm:t>
    </dgm:pt>
    <dgm:pt modelId="{EDBC98F7-D4ED-4DBA-B506-3D5428736A12}" type="parTrans" cxnId="{37C6C3F3-A4EA-4DCD-90E8-3E9BA7B41772}">
      <dgm:prSet/>
      <dgm:spPr/>
      <dgm:t>
        <a:bodyPr/>
        <a:lstStyle/>
        <a:p>
          <a:endParaRPr lang="en-US">
            <a:latin typeface="+mn-lt"/>
          </a:endParaRPr>
        </a:p>
      </dgm:t>
    </dgm:pt>
    <dgm:pt modelId="{C3B27342-32DC-4A5A-BE68-488D08D7C058}" type="sibTrans" cxnId="{37C6C3F3-A4EA-4DCD-90E8-3E9BA7B41772}">
      <dgm:prSet/>
      <dgm:spPr/>
      <dgm:t>
        <a:bodyPr/>
        <a:lstStyle/>
        <a:p>
          <a:endParaRPr lang="en-US">
            <a:latin typeface="+mn-lt"/>
          </a:endParaRPr>
        </a:p>
      </dgm:t>
    </dgm:pt>
    <dgm:pt modelId="{25D66FCA-9949-4879-A2F3-C0A43F10938C}">
      <dgm:prSet phldrT="[Text]" custT="1"/>
      <dgm:spPr/>
      <dgm:t>
        <a:bodyPr/>
        <a:lstStyle/>
        <a:p>
          <a:r>
            <a:rPr lang="en-US" sz="2400" b="1" dirty="0">
              <a:latin typeface="+mn-lt"/>
            </a:rPr>
            <a:t>Lead</a:t>
          </a:r>
        </a:p>
        <a:p>
          <a:r>
            <a:rPr lang="en-US" sz="2100" dirty="0">
              <a:latin typeface="+mn-lt"/>
            </a:rPr>
            <a:t>5.78% </a:t>
          </a:r>
        </a:p>
      </dgm:t>
    </dgm:pt>
    <dgm:pt modelId="{3821A8F7-8734-4FCD-9043-FC4D6D23D492}" type="parTrans" cxnId="{90BA532B-2687-4C1A-ADEB-447CE7F0927C}">
      <dgm:prSet/>
      <dgm:spPr/>
      <dgm:t>
        <a:bodyPr/>
        <a:lstStyle/>
        <a:p>
          <a:endParaRPr lang="en-US">
            <a:latin typeface="+mn-lt"/>
          </a:endParaRPr>
        </a:p>
      </dgm:t>
    </dgm:pt>
    <dgm:pt modelId="{406CF333-D97B-434F-BEB7-C95F7A76B375}" type="sibTrans" cxnId="{90BA532B-2687-4C1A-ADEB-447CE7F0927C}">
      <dgm:prSet/>
      <dgm:spPr/>
      <dgm:t>
        <a:bodyPr/>
        <a:lstStyle/>
        <a:p>
          <a:endParaRPr lang="en-US">
            <a:latin typeface="+mn-lt"/>
          </a:endParaRPr>
        </a:p>
      </dgm:t>
    </dgm:pt>
    <dgm:pt modelId="{EE75B8DE-3274-4C80-B192-60FC1D66DA78}">
      <dgm:prSet phldrT="[Text]"/>
      <dgm:spPr/>
      <dgm:t>
        <a:bodyPr/>
        <a:lstStyle/>
        <a:p>
          <a:r>
            <a:rPr lang="en-US" b="1" dirty="0">
              <a:latin typeface="+mn-lt"/>
            </a:rPr>
            <a:t>No Lead</a:t>
          </a:r>
        </a:p>
        <a:p>
          <a:r>
            <a:rPr lang="en-US" dirty="0">
              <a:latin typeface="+mn-lt"/>
            </a:rPr>
            <a:t>94.22%</a:t>
          </a:r>
        </a:p>
      </dgm:t>
    </dgm:pt>
    <dgm:pt modelId="{E20BF948-CECB-4587-9CB5-4B9EE92B0BC7}" type="parTrans" cxnId="{524E30E0-8EEF-4EA8-9360-1E361848F454}">
      <dgm:prSet/>
      <dgm:spPr/>
      <dgm:t>
        <a:bodyPr/>
        <a:lstStyle/>
        <a:p>
          <a:endParaRPr lang="en-US">
            <a:latin typeface="+mn-lt"/>
          </a:endParaRPr>
        </a:p>
      </dgm:t>
    </dgm:pt>
    <dgm:pt modelId="{89F10DC1-A7F7-4AE8-B9AF-0F0A13491B3B}" type="sibTrans" cxnId="{524E30E0-8EEF-4EA8-9360-1E361848F454}">
      <dgm:prSet/>
      <dgm:spPr/>
      <dgm:t>
        <a:bodyPr/>
        <a:lstStyle/>
        <a:p>
          <a:endParaRPr lang="en-US">
            <a:latin typeface="+mn-lt"/>
          </a:endParaRPr>
        </a:p>
      </dgm:t>
    </dgm:pt>
    <dgm:pt modelId="{2F927CF5-1BF6-4E1C-85E1-8322601DD1E5}" type="pres">
      <dgm:prSet presAssocID="{D948B137-793D-4AE5-8AEE-8E1ADBD0066B}" presName="diagram" presStyleCnt="0">
        <dgm:presLayoutVars>
          <dgm:chPref val="1"/>
          <dgm:dir/>
          <dgm:animOne val="branch"/>
          <dgm:animLvl val="lvl"/>
          <dgm:resizeHandles val="exact"/>
        </dgm:presLayoutVars>
      </dgm:prSet>
      <dgm:spPr/>
      <dgm:t>
        <a:bodyPr/>
        <a:lstStyle/>
        <a:p>
          <a:endParaRPr lang="en-US"/>
        </a:p>
      </dgm:t>
    </dgm:pt>
    <dgm:pt modelId="{B317AAED-AB60-4761-A9BF-EC1FAD342E74}" type="pres">
      <dgm:prSet presAssocID="{05154F7D-3D46-4A56-97DB-54B78F4AA8A1}" presName="root1" presStyleCnt="0"/>
      <dgm:spPr/>
    </dgm:pt>
    <dgm:pt modelId="{F6646607-7A8D-472D-92D8-7AE4AC4CCA0F}" type="pres">
      <dgm:prSet presAssocID="{05154F7D-3D46-4A56-97DB-54B78F4AA8A1}" presName="LevelOneTextNode" presStyleLbl="node0" presStyleIdx="0" presStyleCnt="1">
        <dgm:presLayoutVars>
          <dgm:chPref val="3"/>
        </dgm:presLayoutVars>
      </dgm:prSet>
      <dgm:spPr/>
      <dgm:t>
        <a:bodyPr/>
        <a:lstStyle/>
        <a:p>
          <a:endParaRPr lang="en-US"/>
        </a:p>
      </dgm:t>
    </dgm:pt>
    <dgm:pt modelId="{91903039-DA92-4EFD-8BEF-4FF7A16C231A}" type="pres">
      <dgm:prSet presAssocID="{05154F7D-3D46-4A56-97DB-54B78F4AA8A1}" presName="level2hierChild" presStyleCnt="0"/>
      <dgm:spPr/>
    </dgm:pt>
    <dgm:pt modelId="{4F92BD28-7ED2-4E97-A781-C2114BCC71B7}" type="pres">
      <dgm:prSet presAssocID="{B50808DB-B0ED-4F2F-B3E2-9EB57E9EEBE3}" presName="conn2-1" presStyleLbl="parChTrans1D2" presStyleIdx="0" presStyleCnt="2"/>
      <dgm:spPr/>
      <dgm:t>
        <a:bodyPr/>
        <a:lstStyle/>
        <a:p>
          <a:endParaRPr lang="en-US"/>
        </a:p>
      </dgm:t>
    </dgm:pt>
    <dgm:pt modelId="{9E825197-C8FD-4EEA-B841-8D4F3D71275C}" type="pres">
      <dgm:prSet presAssocID="{B50808DB-B0ED-4F2F-B3E2-9EB57E9EEBE3}" presName="connTx" presStyleLbl="parChTrans1D2" presStyleIdx="0" presStyleCnt="2"/>
      <dgm:spPr/>
      <dgm:t>
        <a:bodyPr/>
        <a:lstStyle/>
        <a:p>
          <a:endParaRPr lang="en-US"/>
        </a:p>
      </dgm:t>
    </dgm:pt>
    <dgm:pt modelId="{6E091391-4AA9-4500-97C8-7A2BADBBB7DC}" type="pres">
      <dgm:prSet presAssocID="{06C3B0DF-4103-4FC5-8FCA-A608031E9FAD}" presName="root2" presStyleCnt="0"/>
      <dgm:spPr/>
    </dgm:pt>
    <dgm:pt modelId="{B8111931-051E-45F0-8997-2FD398351D4B}" type="pres">
      <dgm:prSet presAssocID="{06C3B0DF-4103-4FC5-8FCA-A608031E9FAD}" presName="LevelTwoTextNode" presStyleLbl="node2" presStyleIdx="0" presStyleCnt="2">
        <dgm:presLayoutVars>
          <dgm:chPref val="3"/>
        </dgm:presLayoutVars>
      </dgm:prSet>
      <dgm:spPr/>
      <dgm:t>
        <a:bodyPr/>
        <a:lstStyle/>
        <a:p>
          <a:endParaRPr lang="en-US"/>
        </a:p>
      </dgm:t>
    </dgm:pt>
    <dgm:pt modelId="{1A036306-82A7-4329-B713-536B4A17EF2F}" type="pres">
      <dgm:prSet presAssocID="{06C3B0DF-4103-4FC5-8FCA-A608031E9FAD}" presName="level3hierChild" presStyleCnt="0"/>
      <dgm:spPr/>
    </dgm:pt>
    <dgm:pt modelId="{4038919F-041A-4EC0-A848-11D427EFE3A3}" type="pres">
      <dgm:prSet presAssocID="{E3313777-F856-42EC-A56C-2874809202AD}" presName="conn2-1" presStyleLbl="parChTrans1D3" presStyleIdx="0" presStyleCnt="4"/>
      <dgm:spPr/>
      <dgm:t>
        <a:bodyPr/>
        <a:lstStyle/>
        <a:p>
          <a:endParaRPr lang="en-US"/>
        </a:p>
      </dgm:t>
    </dgm:pt>
    <dgm:pt modelId="{6817D5D5-1B19-459B-9007-E4DBCB22D72C}" type="pres">
      <dgm:prSet presAssocID="{E3313777-F856-42EC-A56C-2874809202AD}" presName="connTx" presStyleLbl="parChTrans1D3" presStyleIdx="0" presStyleCnt="4"/>
      <dgm:spPr/>
      <dgm:t>
        <a:bodyPr/>
        <a:lstStyle/>
        <a:p>
          <a:endParaRPr lang="en-US"/>
        </a:p>
      </dgm:t>
    </dgm:pt>
    <dgm:pt modelId="{A5DAF703-20AE-485C-BBF0-9D651C807DF6}" type="pres">
      <dgm:prSet presAssocID="{E50DB197-5EA1-4DE1-8E27-44887E03CC25}" presName="root2" presStyleCnt="0"/>
      <dgm:spPr/>
    </dgm:pt>
    <dgm:pt modelId="{F538F586-A670-455A-BFC1-EB31A5E902A7}" type="pres">
      <dgm:prSet presAssocID="{E50DB197-5EA1-4DE1-8E27-44887E03CC25}" presName="LevelTwoTextNode" presStyleLbl="node3" presStyleIdx="0" presStyleCnt="4">
        <dgm:presLayoutVars>
          <dgm:chPref val="3"/>
        </dgm:presLayoutVars>
      </dgm:prSet>
      <dgm:spPr/>
      <dgm:t>
        <a:bodyPr/>
        <a:lstStyle/>
        <a:p>
          <a:endParaRPr lang="en-US"/>
        </a:p>
      </dgm:t>
    </dgm:pt>
    <dgm:pt modelId="{7AE816B7-1B06-4090-B624-655025156FD9}" type="pres">
      <dgm:prSet presAssocID="{E50DB197-5EA1-4DE1-8E27-44887E03CC25}" presName="level3hierChild" presStyleCnt="0"/>
      <dgm:spPr/>
    </dgm:pt>
    <dgm:pt modelId="{2EFD4A60-953E-41CC-9EA9-86FF92E96BD0}" type="pres">
      <dgm:prSet presAssocID="{A613517F-3473-4CF0-AFBE-384CB04D65F8}" presName="conn2-1" presStyleLbl="parChTrans1D3" presStyleIdx="1" presStyleCnt="4"/>
      <dgm:spPr/>
      <dgm:t>
        <a:bodyPr/>
        <a:lstStyle/>
        <a:p>
          <a:endParaRPr lang="en-US"/>
        </a:p>
      </dgm:t>
    </dgm:pt>
    <dgm:pt modelId="{1A942334-5C52-4C8A-A1E4-69956E6F4B18}" type="pres">
      <dgm:prSet presAssocID="{A613517F-3473-4CF0-AFBE-384CB04D65F8}" presName="connTx" presStyleLbl="parChTrans1D3" presStyleIdx="1" presStyleCnt="4"/>
      <dgm:spPr/>
      <dgm:t>
        <a:bodyPr/>
        <a:lstStyle/>
        <a:p>
          <a:endParaRPr lang="en-US"/>
        </a:p>
      </dgm:t>
    </dgm:pt>
    <dgm:pt modelId="{23E99785-1CBE-42B5-96DD-B0FB0824421F}" type="pres">
      <dgm:prSet presAssocID="{16AE27BB-CADB-4A9B-9FD2-9C6023FB2ECE}" presName="root2" presStyleCnt="0"/>
      <dgm:spPr/>
    </dgm:pt>
    <dgm:pt modelId="{E02E9BC8-E9C6-4AD6-ABCE-685AA44F934C}" type="pres">
      <dgm:prSet presAssocID="{16AE27BB-CADB-4A9B-9FD2-9C6023FB2ECE}" presName="LevelTwoTextNode" presStyleLbl="node3" presStyleIdx="1" presStyleCnt="4">
        <dgm:presLayoutVars>
          <dgm:chPref val="3"/>
        </dgm:presLayoutVars>
      </dgm:prSet>
      <dgm:spPr/>
      <dgm:t>
        <a:bodyPr/>
        <a:lstStyle/>
        <a:p>
          <a:endParaRPr lang="en-US"/>
        </a:p>
      </dgm:t>
    </dgm:pt>
    <dgm:pt modelId="{4E0D4E3A-2041-4BE8-A1F7-7BE502290BF8}" type="pres">
      <dgm:prSet presAssocID="{16AE27BB-CADB-4A9B-9FD2-9C6023FB2ECE}" presName="level3hierChild" presStyleCnt="0"/>
      <dgm:spPr/>
    </dgm:pt>
    <dgm:pt modelId="{02FCBA7F-3FEA-4964-B827-D07D11728882}" type="pres">
      <dgm:prSet presAssocID="{EDBC98F7-D4ED-4DBA-B506-3D5428736A12}" presName="conn2-1" presStyleLbl="parChTrans1D2" presStyleIdx="1" presStyleCnt="2"/>
      <dgm:spPr/>
      <dgm:t>
        <a:bodyPr/>
        <a:lstStyle/>
        <a:p>
          <a:endParaRPr lang="en-US"/>
        </a:p>
      </dgm:t>
    </dgm:pt>
    <dgm:pt modelId="{70905C3A-FF2F-45B0-8EE3-06C80DCE9041}" type="pres">
      <dgm:prSet presAssocID="{EDBC98F7-D4ED-4DBA-B506-3D5428736A12}" presName="connTx" presStyleLbl="parChTrans1D2" presStyleIdx="1" presStyleCnt="2"/>
      <dgm:spPr/>
      <dgm:t>
        <a:bodyPr/>
        <a:lstStyle/>
        <a:p>
          <a:endParaRPr lang="en-US"/>
        </a:p>
      </dgm:t>
    </dgm:pt>
    <dgm:pt modelId="{EB312BBA-E9DF-4FA3-88F0-C00D26DC1472}" type="pres">
      <dgm:prSet presAssocID="{83E17B10-1BEA-4F99-ABC5-FE3EE1E9F87E}" presName="root2" presStyleCnt="0"/>
      <dgm:spPr/>
    </dgm:pt>
    <dgm:pt modelId="{AEB9042F-AA5C-4388-8F45-8D359CF37A0B}" type="pres">
      <dgm:prSet presAssocID="{83E17B10-1BEA-4F99-ABC5-FE3EE1E9F87E}" presName="LevelTwoTextNode" presStyleLbl="node2" presStyleIdx="1" presStyleCnt="2" custLinFactNeighborX="827">
        <dgm:presLayoutVars>
          <dgm:chPref val="3"/>
        </dgm:presLayoutVars>
      </dgm:prSet>
      <dgm:spPr/>
      <dgm:t>
        <a:bodyPr/>
        <a:lstStyle/>
        <a:p>
          <a:endParaRPr lang="en-US"/>
        </a:p>
      </dgm:t>
    </dgm:pt>
    <dgm:pt modelId="{554FE7AE-F48B-4F39-A648-C9381598C123}" type="pres">
      <dgm:prSet presAssocID="{83E17B10-1BEA-4F99-ABC5-FE3EE1E9F87E}" presName="level3hierChild" presStyleCnt="0"/>
      <dgm:spPr/>
    </dgm:pt>
    <dgm:pt modelId="{98A6E1BF-75F6-457F-B30F-3B063C1ED863}" type="pres">
      <dgm:prSet presAssocID="{3821A8F7-8734-4FCD-9043-FC4D6D23D492}" presName="conn2-1" presStyleLbl="parChTrans1D3" presStyleIdx="2" presStyleCnt="4"/>
      <dgm:spPr/>
      <dgm:t>
        <a:bodyPr/>
        <a:lstStyle/>
        <a:p>
          <a:endParaRPr lang="en-US"/>
        </a:p>
      </dgm:t>
    </dgm:pt>
    <dgm:pt modelId="{0F33E0EA-9243-49B0-BEE0-4BDE6BF1A30E}" type="pres">
      <dgm:prSet presAssocID="{3821A8F7-8734-4FCD-9043-FC4D6D23D492}" presName="connTx" presStyleLbl="parChTrans1D3" presStyleIdx="2" presStyleCnt="4"/>
      <dgm:spPr/>
      <dgm:t>
        <a:bodyPr/>
        <a:lstStyle/>
        <a:p>
          <a:endParaRPr lang="en-US"/>
        </a:p>
      </dgm:t>
    </dgm:pt>
    <dgm:pt modelId="{378F9550-2F24-4717-A16A-FC5D04DB379E}" type="pres">
      <dgm:prSet presAssocID="{25D66FCA-9949-4879-A2F3-C0A43F10938C}" presName="root2" presStyleCnt="0"/>
      <dgm:spPr/>
    </dgm:pt>
    <dgm:pt modelId="{694F20CC-CE70-4267-B697-C7358B05C2E5}" type="pres">
      <dgm:prSet presAssocID="{25D66FCA-9949-4879-A2F3-C0A43F10938C}" presName="LevelTwoTextNode" presStyleLbl="node3" presStyleIdx="2" presStyleCnt="4">
        <dgm:presLayoutVars>
          <dgm:chPref val="3"/>
        </dgm:presLayoutVars>
      </dgm:prSet>
      <dgm:spPr/>
      <dgm:t>
        <a:bodyPr/>
        <a:lstStyle/>
        <a:p>
          <a:endParaRPr lang="en-US"/>
        </a:p>
      </dgm:t>
    </dgm:pt>
    <dgm:pt modelId="{970A43F9-6F71-46A3-865F-9B3ED4C6B727}" type="pres">
      <dgm:prSet presAssocID="{25D66FCA-9949-4879-A2F3-C0A43F10938C}" presName="level3hierChild" presStyleCnt="0"/>
      <dgm:spPr/>
    </dgm:pt>
    <dgm:pt modelId="{570189E4-D77B-4028-8E97-80674FCF8206}" type="pres">
      <dgm:prSet presAssocID="{E20BF948-CECB-4587-9CB5-4B9EE92B0BC7}" presName="conn2-1" presStyleLbl="parChTrans1D3" presStyleIdx="3" presStyleCnt="4"/>
      <dgm:spPr/>
      <dgm:t>
        <a:bodyPr/>
        <a:lstStyle/>
        <a:p>
          <a:endParaRPr lang="en-US"/>
        </a:p>
      </dgm:t>
    </dgm:pt>
    <dgm:pt modelId="{C5835E51-7EE9-4E40-B6B2-EA330AE5EEA0}" type="pres">
      <dgm:prSet presAssocID="{E20BF948-CECB-4587-9CB5-4B9EE92B0BC7}" presName="connTx" presStyleLbl="parChTrans1D3" presStyleIdx="3" presStyleCnt="4"/>
      <dgm:spPr/>
      <dgm:t>
        <a:bodyPr/>
        <a:lstStyle/>
        <a:p>
          <a:endParaRPr lang="en-US"/>
        </a:p>
      </dgm:t>
    </dgm:pt>
    <dgm:pt modelId="{164FB3B0-2CDA-4DB1-A984-81099E703810}" type="pres">
      <dgm:prSet presAssocID="{EE75B8DE-3274-4C80-B192-60FC1D66DA78}" presName="root2" presStyleCnt="0"/>
      <dgm:spPr/>
    </dgm:pt>
    <dgm:pt modelId="{57CF9A39-2009-413A-A155-685957A97C02}" type="pres">
      <dgm:prSet presAssocID="{EE75B8DE-3274-4C80-B192-60FC1D66DA78}" presName="LevelTwoTextNode" presStyleLbl="node3" presStyleIdx="3" presStyleCnt="4">
        <dgm:presLayoutVars>
          <dgm:chPref val="3"/>
        </dgm:presLayoutVars>
      </dgm:prSet>
      <dgm:spPr/>
      <dgm:t>
        <a:bodyPr/>
        <a:lstStyle/>
        <a:p>
          <a:endParaRPr lang="en-US"/>
        </a:p>
      </dgm:t>
    </dgm:pt>
    <dgm:pt modelId="{8CBE2153-CA17-4CF0-8D5B-7AC9BC8DE7B7}" type="pres">
      <dgm:prSet presAssocID="{EE75B8DE-3274-4C80-B192-60FC1D66DA78}" presName="level3hierChild" presStyleCnt="0"/>
      <dgm:spPr/>
    </dgm:pt>
  </dgm:ptLst>
  <dgm:cxnLst>
    <dgm:cxn modelId="{0CD497C7-6B7B-4D70-8B01-387039BEE61D}" type="presOf" srcId="{83E17B10-1BEA-4F99-ABC5-FE3EE1E9F87E}" destId="{AEB9042F-AA5C-4388-8F45-8D359CF37A0B}" srcOrd="0" destOrd="0" presId="urn:microsoft.com/office/officeart/2005/8/layout/hierarchy2"/>
    <dgm:cxn modelId="{030F6B56-29A0-4EFE-91E6-BEF7372EA202}" type="presOf" srcId="{E50DB197-5EA1-4DE1-8E27-44887E03CC25}" destId="{F538F586-A670-455A-BFC1-EB31A5E902A7}" srcOrd="0" destOrd="0" presId="urn:microsoft.com/office/officeart/2005/8/layout/hierarchy2"/>
    <dgm:cxn modelId="{B6806EAA-31DE-4D64-9E0F-7A465E564908}" type="presOf" srcId="{E3313777-F856-42EC-A56C-2874809202AD}" destId="{6817D5D5-1B19-459B-9007-E4DBCB22D72C}" srcOrd="1" destOrd="0" presId="urn:microsoft.com/office/officeart/2005/8/layout/hierarchy2"/>
    <dgm:cxn modelId="{0C635BE0-C9B2-4F35-8E55-81BF07D38465}" type="presOf" srcId="{3821A8F7-8734-4FCD-9043-FC4D6D23D492}" destId="{98A6E1BF-75F6-457F-B30F-3B063C1ED863}" srcOrd="0" destOrd="0" presId="urn:microsoft.com/office/officeart/2005/8/layout/hierarchy2"/>
    <dgm:cxn modelId="{16A37AFB-FA8A-46DF-B317-BB3F04FE5CBC}" type="presOf" srcId="{E3313777-F856-42EC-A56C-2874809202AD}" destId="{4038919F-041A-4EC0-A848-11D427EFE3A3}" srcOrd="0" destOrd="0" presId="urn:microsoft.com/office/officeart/2005/8/layout/hierarchy2"/>
    <dgm:cxn modelId="{EA41FDE3-DDFB-421F-903D-7F9F7E7FB5C3}" type="presOf" srcId="{E20BF948-CECB-4587-9CB5-4B9EE92B0BC7}" destId="{C5835E51-7EE9-4E40-B6B2-EA330AE5EEA0}" srcOrd="1" destOrd="0" presId="urn:microsoft.com/office/officeart/2005/8/layout/hierarchy2"/>
    <dgm:cxn modelId="{8E65D313-7E03-434C-9CDA-89B205C6EF19}" type="presOf" srcId="{EDBC98F7-D4ED-4DBA-B506-3D5428736A12}" destId="{02FCBA7F-3FEA-4964-B827-D07D11728882}" srcOrd="0" destOrd="0" presId="urn:microsoft.com/office/officeart/2005/8/layout/hierarchy2"/>
    <dgm:cxn modelId="{DF3289DB-010F-467F-8CAD-F5B2F9AA001F}" srcId="{06C3B0DF-4103-4FC5-8FCA-A608031E9FAD}" destId="{E50DB197-5EA1-4DE1-8E27-44887E03CC25}" srcOrd="0" destOrd="0" parTransId="{E3313777-F856-42EC-A56C-2874809202AD}" sibTransId="{12775634-F0C0-4BF6-9224-FBF1D6741BD1}"/>
    <dgm:cxn modelId="{C12165DE-3C10-4A3B-A3E4-BCCD01E03FC1}" type="presOf" srcId="{E20BF948-CECB-4587-9CB5-4B9EE92B0BC7}" destId="{570189E4-D77B-4028-8E97-80674FCF8206}" srcOrd="0" destOrd="0" presId="urn:microsoft.com/office/officeart/2005/8/layout/hierarchy2"/>
    <dgm:cxn modelId="{90BA532B-2687-4C1A-ADEB-447CE7F0927C}" srcId="{83E17B10-1BEA-4F99-ABC5-FE3EE1E9F87E}" destId="{25D66FCA-9949-4879-A2F3-C0A43F10938C}" srcOrd="0" destOrd="0" parTransId="{3821A8F7-8734-4FCD-9043-FC4D6D23D492}" sibTransId="{406CF333-D97B-434F-BEB7-C95F7A76B375}"/>
    <dgm:cxn modelId="{D8D008F2-2BCB-491A-B21C-D14248B18FCC}" type="presOf" srcId="{3821A8F7-8734-4FCD-9043-FC4D6D23D492}" destId="{0F33E0EA-9243-49B0-BEE0-4BDE6BF1A30E}" srcOrd="1" destOrd="0" presId="urn:microsoft.com/office/officeart/2005/8/layout/hierarchy2"/>
    <dgm:cxn modelId="{524E30E0-8EEF-4EA8-9360-1E361848F454}" srcId="{83E17B10-1BEA-4F99-ABC5-FE3EE1E9F87E}" destId="{EE75B8DE-3274-4C80-B192-60FC1D66DA78}" srcOrd="1" destOrd="0" parTransId="{E20BF948-CECB-4587-9CB5-4B9EE92B0BC7}" sibTransId="{89F10DC1-A7F7-4AE8-B9AF-0F0A13491B3B}"/>
    <dgm:cxn modelId="{C3DB6C71-3B57-4D78-A0FB-637C2AFE2DB1}" srcId="{06C3B0DF-4103-4FC5-8FCA-A608031E9FAD}" destId="{16AE27BB-CADB-4A9B-9FD2-9C6023FB2ECE}" srcOrd="1" destOrd="0" parTransId="{A613517F-3473-4CF0-AFBE-384CB04D65F8}" sibTransId="{8EFBB04E-1C2C-4229-8A98-519C5BDC9057}"/>
    <dgm:cxn modelId="{0B3EAA8F-22F0-46B9-BA72-C8D1C636B144}" srcId="{05154F7D-3D46-4A56-97DB-54B78F4AA8A1}" destId="{06C3B0DF-4103-4FC5-8FCA-A608031E9FAD}" srcOrd="0" destOrd="0" parTransId="{B50808DB-B0ED-4F2F-B3E2-9EB57E9EEBE3}" sibTransId="{7AB1FF24-FB17-4A3E-B6DE-F0E441E81CFC}"/>
    <dgm:cxn modelId="{E986901B-B73E-448A-B04D-1E067F600778}" type="presOf" srcId="{A613517F-3473-4CF0-AFBE-384CB04D65F8}" destId="{1A942334-5C52-4C8A-A1E4-69956E6F4B18}" srcOrd="1" destOrd="0" presId="urn:microsoft.com/office/officeart/2005/8/layout/hierarchy2"/>
    <dgm:cxn modelId="{EA20821C-A68E-4579-AB18-DB9B831121E3}" type="presOf" srcId="{EE75B8DE-3274-4C80-B192-60FC1D66DA78}" destId="{57CF9A39-2009-413A-A155-685957A97C02}" srcOrd="0" destOrd="0" presId="urn:microsoft.com/office/officeart/2005/8/layout/hierarchy2"/>
    <dgm:cxn modelId="{7968AE91-B432-4AF0-B680-0BD2DE50A5AB}" type="presOf" srcId="{06C3B0DF-4103-4FC5-8FCA-A608031E9FAD}" destId="{B8111931-051E-45F0-8997-2FD398351D4B}" srcOrd="0" destOrd="0" presId="urn:microsoft.com/office/officeart/2005/8/layout/hierarchy2"/>
    <dgm:cxn modelId="{5AE61342-0FCF-4C3F-B8F1-37D34A2F7B0A}" type="presOf" srcId="{05154F7D-3D46-4A56-97DB-54B78F4AA8A1}" destId="{F6646607-7A8D-472D-92D8-7AE4AC4CCA0F}" srcOrd="0" destOrd="0" presId="urn:microsoft.com/office/officeart/2005/8/layout/hierarchy2"/>
    <dgm:cxn modelId="{B3F2C808-869A-4A0B-A2E8-D5823B81A546}" type="presOf" srcId="{16AE27BB-CADB-4A9B-9FD2-9C6023FB2ECE}" destId="{E02E9BC8-E9C6-4AD6-ABCE-685AA44F934C}" srcOrd="0" destOrd="0" presId="urn:microsoft.com/office/officeart/2005/8/layout/hierarchy2"/>
    <dgm:cxn modelId="{A011BBD9-E6E3-4565-B0B7-30602EC73C01}" type="presOf" srcId="{B50808DB-B0ED-4F2F-B3E2-9EB57E9EEBE3}" destId="{4F92BD28-7ED2-4E97-A781-C2114BCC71B7}" srcOrd="0" destOrd="0" presId="urn:microsoft.com/office/officeart/2005/8/layout/hierarchy2"/>
    <dgm:cxn modelId="{37C6C3F3-A4EA-4DCD-90E8-3E9BA7B41772}" srcId="{05154F7D-3D46-4A56-97DB-54B78F4AA8A1}" destId="{83E17B10-1BEA-4F99-ABC5-FE3EE1E9F87E}" srcOrd="1" destOrd="0" parTransId="{EDBC98F7-D4ED-4DBA-B506-3D5428736A12}" sibTransId="{C3B27342-32DC-4A5A-BE68-488D08D7C058}"/>
    <dgm:cxn modelId="{9BABBC0B-BFB0-4D6B-B285-9362053A283B}" type="presOf" srcId="{D948B137-793D-4AE5-8AEE-8E1ADBD0066B}" destId="{2F927CF5-1BF6-4E1C-85E1-8322601DD1E5}" srcOrd="0" destOrd="0" presId="urn:microsoft.com/office/officeart/2005/8/layout/hierarchy2"/>
    <dgm:cxn modelId="{F74280CA-0A6E-4060-8C0B-42A9A8B03CD4}" type="presOf" srcId="{B50808DB-B0ED-4F2F-B3E2-9EB57E9EEBE3}" destId="{9E825197-C8FD-4EEA-B841-8D4F3D71275C}" srcOrd="1" destOrd="0" presId="urn:microsoft.com/office/officeart/2005/8/layout/hierarchy2"/>
    <dgm:cxn modelId="{D84A4BD1-771A-41ED-9628-608F3C775057}" type="presOf" srcId="{EDBC98F7-D4ED-4DBA-B506-3D5428736A12}" destId="{70905C3A-FF2F-45B0-8EE3-06C80DCE9041}" srcOrd="1" destOrd="0" presId="urn:microsoft.com/office/officeart/2005/8/layout/hierarchy2"/>
    <dgm:cxn modelId="{CA6B3325-A1DD-4112-98E9-E619A6016C7E}" type="presOf" srcId="{A613517F-3473-4CF0-AFBE-384CB04D65F8}" destId="{2EFD4A60-953E-41CC-9EA9-86FF92E96BD0}" srcOrd="0" destOrd="0" presId="urn:microsoft.com/office/officeart/2005/8/layout/hierarchy2"/>
    <dgm:cxn modelId="{5382FFE5-4950-4FEE-8216-C82130A0217F}" type="presOf" srcId="{25D66FCA-9949-4879-A2F3-C0A43F10938C}" destId="{694F20CC-CE70-4267-B697-C7358B05C2E5}" srcOrd="0" destOrd="0" presId="urn:microsoft.com/office/officeart/2005/8/layout/hierarchy2"/>
    <dgm:cxn modelId="{7D372E78-E680-41DD-BBA5-0351E7B680B9}" srcId="{D948B137-793D-4AE5-8AEE-8E1ADBD0066B}" destId="{05154F7D-3D46-4A56-97DB-54B78F4AA8A1}" srcOrd="0" destOrd="0" parTransId="{2BF90EA6-EFEA-47A1-A073-F0E4908CDE17}" sibTransId="{992FE2A3-068B-4956-9522-218D29B3D465}"/>
    <dgm:cxn modelId="{2C0002E3-DAC2-4F28-999B-4AE3726CB77F}" type="presParOf" srcId="{2F927CF5-1BF6-4E1C-85E1-8322601DD1E5}" destId="{B317AAED-AB60-4761-A9BF-EC1FAD342E74}" srcOrd="0" destOrd="0" presId="urn:microsoft.com/office/officeart/2005/8/layout/hierarchy2"/>
    <dgm:cxn modelId="{9BF2410F-9C36-423C-B75E-0C5C463EAC93}" type="presParOf" srcId="{B317AAED-AB60-4761-A9BF-EC1FAD342E74}" destId="{F6646607-7A8D-472D-92D8-7AE4AC4CCA0F}" srcOrd="0" destOrd="0" presId="urn:microsoft.com/office/officeart/2005/8/layout/hierarchy2"/>
    <dgm:cxn modelId="{2813DB9C-3642-4AA4-ABA9-E38C4F3DF739}" type="presParOf" srcId="{B317AAED-AB60-4761-A9BF-EC1FAD342E74}" destId="{91903039-DA92-4EFD-8BEF-4FF7A16C231A}" srcOrd="1" destOrd="0" presId="urn:microsoft.com/office/officeart/2005/8/layout/hierarchy2"/>
    <dgm:cxn modelId="{9D177509-11BE-4DB0-BF89-4C085DC58C77}" type="presParOf" srcId="{91903039-DA92-4EFD-8BEF-4FF7A16C231A}" destId="{4F92BD28-7ED2-4E97-A781-C2114BCC71B7}" srcOrd="0" destOrd="0" presId="urn:microsoft.com/office/officeart/2005/8/layout/hierarchy2"/>
    <dgm:cxn modelId="{A11FD4C9-FC17-4749-917F-E59B0E862471}" type="presParOf" srcId="{4F92BD28-7ED2-4E97-A781-C2114BCC71B7}" destId="{9E825197-C8FD-4EEA-B841-8D4F3D71275C}" srcOrd="0" destOrd="0" presId="urn:microsoft.com/office/officeart/2005/8/layout/hierarchy2"/>
    <dgm:cxn modelId="{82D631BD-551F-41F1-868B-800A62FEF76D}" type="presParOf" srcId="{91903039-DA92-4EFD-8BEF-4FF7A16C231A}" destId="{6E091391-4AA9-4500-97C8-7A2BADBBB7DC}" srcOrd="1" destOrd="0" presId="urn:microsoft.com/office/officeart/2005/8/layout/hierarchy2"/>
    <dgm:cxn modelId="{577ABBD6-B2F2-419F-9365-9F234F03F0D1}" type="presParOf" srcId="{6E091391-4AA9-4500-97C8-7A2BADBBB7DC}" destId="{B8111931-051E-45F0-8997-2FD398351D4B}" srcOrd="0" destOrd="0" presId="urn:microsoft.com/office/officeart/2005/8/layout/hierarchy2"/>
    <dgm:cxn modelId="{4705BA50-07F2-4DDF-A1A5-AAC287C3A4BB}" type="presParOf" srcId="{6E091391-4AA9-4500-97C8-7A2BADBBB7DC}" destId="{1A036306-82A7-4329-B713-536B4A17EF2F}" srcOrd="1" destOrd="0" presId="urn:microsoft.com/office/officeart/2005/8/layout/hierarchy2"/>
    <dgm:cxn modelId="{9D9961D1-C9B5-40A1-A4B6-7F9D33F51337}" type="presParOf" srcId="{1A036306-82A7-4329-B713-536B4A17EF2F}" destId="{4038919F-041A-4EC0-A848-11D427EFE3A3}" srcOrd="0" destOrd="0" presId="urn:microsoft.com/office/officeart/2005/8/layout/hierarchy2"/>
    <dgm:cxn modelId="{6E4596C9-D3C0-4A0B-BE6C-2FE345191B8E}" type="presParOf" srcId="{4038919F-041A-4EC0-A848-11D427EFE3A3}" destId="{6817D5D5-1B19-459B-9007-E4DBCB22D72C}" srcOrd="0" destOrd="0" presId="urn:microsoft.com/office/officeart/2005/8/layout/hierarchy2"/>
    <dgm:cxn modelId="{9D66CC12-63FD-4CE5-A09A-DB39A159EF16}" type="presParOf" srcId="{1A036306-82A7-4329-B713-536B4A17EF2F}" destId="{A5DAF703-20AE-485C-BBF0-9D651C807DF6}" srcOrd="1" destOrd="0" presId="urn:microsoft.com/office/officeart/2005/8/layout/hierarchy2"/>
    <dgm:cxn modelId="{8266EA23-D9FE-4A3C-BD73-E820B2C58AB1}" type="presParOf" srcId="{A5DAF703-20AE-485C-BBF0-9D651C807DF6}" destId="{F538F586-A670-455A-BFC1-EB31A5E902A7}" srcOrd="0" destOrd="0" presId="urn:microsoft.com/office/officeart/2005/8/layout/hierarchy2"/>
    <dgm:cxn modelId="{6CF4E3D3-EFBB-4044-946F-EDB31694EAE6}" type="presParOf" srcId="{A5DAF703-20AE-485C-BBF0-9D651C807DF6}" destId="{7AE816B7-1B06-4090-B624-655025156FD9}" srcOrd="1" destOrd="0" presId="urn:microsoft.com/office/officeart/2005/8/layout/hierarchy2"/>
    <dgm:cxn modelId="{A3606002-9D70-493C-957F-4F593C8D06E2}" type="presParOf" srcId="{1A036306-82A7-4329-B713-536B4A17EF2F}" destId="{2EFD4A60-953E-41CC-9EA9-86FF92E96BD0}" srcOrd="2" destOrd="0" presId="urn:microsoft.com/office/officeart/2005/8/layout/hierarchy2"/>
    <dgm:cxn modelId="{502ED0E4-B0D4-4483-9C3B-DAE61FC3A583}" type="presParOf" srcId="{2EFD4A60-953E-41CC-9EA9-86FF92E96BD0}" destId="{1A942334-5C52-4C8A-A1E4-69956E6F4B18}" srcOrd="0" destOrd="0" presId="urn:microsoft.com/office/officeart/2005/8/layout/hierarchy2"/>
    <dgm:cxn modelId="{C2C8C9DC-BD86-4614-84AA-BD327BD3595C}" type="presParOf" srcId="{1A036306-82A7-4329-B713-536B4A17EF2F}" destId="{23E99785-1CBE-42B5-96DD-B0FB0824421F}" srcOrd="3" destOrd="0" presId="urn:microsoft.com/office/officeart/2005/8/layout/hierarchy2"/>
    <dgm:cxn modelId="{0DA31FB1-BAE1-4C2B-83CB-62332AC30094}" type="presParOf" srcId="{23E99785-1CBE-42B5-96DD-B0FB0824421F}" destId="{E02E9BC8-E9C6-4AD6-ABCE-685AA44F934C}" srcOrd="0" destOrd="0" presId="urn:microsoft.com/office/officeart/2005/8/layout/hierarchy2"/>
    <dgm:cxn modelId="{3E1A1F83-0D72-4A19-939C-67742CAE0824}" type="presParOf" srcId="{23E99785-1CBE-42B5-96DD-B0FB0824421F}" destId="{4E0D4E3A-2041-4BE8-A1F7-7BE502290BF8}" srcOrd="1" destOrd="0" presId="urn:microsoft.com/office/officeart/2005/8/layout/hierarchy2"/>
    <dgm:cxn modelId="{6738D915-263F-4170-B6D4-56A555C2EBB6}" type="presParOf" srcId="{91903039-DA92-4EFD-8BEF-4FF7A16C231A}" destId="{02FCBA7F-3FEA-4964-B827-D07D11728882}" srcOrd="2" destOrd="0" presId="urn:microsoft.com/office/officeart/2005/8/layout/hierarchy2"/>
    <dgm:cxn modelId="{81BC1E67-487D-43AD-8B0F-45A3AD09253D}" type="presParOf" srcId="{02FCBA7F-3FEA-4964-B827-D07D11728882}" destId="{70905C3A-FF2F-45B0-8EE3-06C80DCE9041}" srcOrd="0" destOrd="0" presId="urn:microsoft.com/office/officeart/2005/8/layout/hierarchy2"/>
    <dgm:cxn modelId="{317699EF-3827-42CF-AC65-9989609987BC}" type="presParOf" srcId="{91903039-DA92-4EFD-8BEF-4FF7A16C231A}" destId="{EB312BBA-E9DF-4FA3-88F0-C00D26DC1472}" srcOrd="3" destOrd="0" presId="urn:microsoft.com/office/officeart/2005/8/layout/hierarchy2"/>
    <dgm:cxn modelId="{258BBD01-5208-4354-B769-26CB7618BFC7}" type="presParOf" srcId="{EB312BBA-E9DF-4FA3-88F0-C00D26DC1472}" destId="{AEB9042F-AA5C-4388-8F45-8D359CF37A0B}" srcOrd="0" destOrd="0" presId="urn:microsoft.com/office/officeart/2005/8/layout/hierarchy2"/>
    <dgm:cxn modelId="{3BEC5B89-4BFE-4FA0-BC37-E7AC13E08970}" type="presParOf" srcId="{EB312BBA-E9DF-4FA3-88F0-C00D26DC1472}" destId="{554FE7AE-F48B-4F39-A648-C9381598C123}" srcOrd="1" destOrd="0" presId="urn:microsoft.com/office/officeart/2005/8/layout/hierarchy2"/>
    <dgm:cxn modelId="{EBF4AEA2-8F5A-41B0-A3B0-450C8FC20865}" type="presParOf" srcId="{554FE7AE-F48B-4F39-A648-C9381598C123}" destId="{98A6E1BF-75F6-457F-B30F-3B063C1ED863}" srcOrd="0" destOrd="0" presId="urn:microsoft.com/office/officeart/2005/8/layout/hierarchy2"/>
    <dgm:cxn modelId="{A61D36C5-A465-44FD-A215-D6169F2D2BB3}" type="presParOf" srcId="{98A6E1BF-75F6-457F-B30F-3B063C1ED863}" destId="{0F33E0EA-9243-49B0-BEE0-4BDE6BF1A30E}" srcOrd="0" destOrd="0" presId="urn:microsoft.com/office/officeart/2005/8/layout/hierarchy2"/>
    <dgm:cxn modelId="{0A93C99E-6B58-4754-8096-53B562B615D9}" type="presParOf" srcId="{554FE7AE-F48B-4F39-A648-C9381598C123}" destId="{378F9550-2F24-4717-A16A-FC5D04DB379E}" srcOrd="1" destOrd="0" presId="urn:microsoft.com/office/officeart/2005/8/layout/hierarchy2"/>
    <dgm:cxn modelId="{932CC8FA-6EDC-44EE-B2B0-E4921EBA1FF3}" type="presParOf" srcId="{378F9550-2F24-4717-A16A-FC5D04DB379E}" destId="{694F20CC-CE70-4267-B697-C7358B05C2E5}" srcOrd="0" destOrd="0" presId="urn:microsoft.com/office/officeart/2005/8/layout/hierarchy2"/>
    <dgm:cxn modelId="{F234D8FD-9AFD-406A-80C8-A2297F2188AD}" type="presParOf" srcId="{378F9550-2F24-4717-A16A-FC5D04DB379E}" destId="{970A43F9-6F71-46A3-865F-9B3ED4C6B727}" srcOrd="1" destOrd="0" presId="urn:microsoft.com/office/officeart/2005/8/layout/hierarchy2"/>
    <dgm:cxn modelId="{7F6812FF-4912-4C0C-81B0-97DB242C0939}" type="presParOf" srcId="{554FE7AE-F48B-4F39-A648-C9381598C123}" destId="{570189E4-D77B-4028-8E97-80674FCF8206}" srcOrd="2" destOrd="0" presId="urn:microsoft.com/office/officeart/2005/8/layout/hierarchy2"/>
    <dgm:cxn modelId="{8969A99A-1681-4B5A-B1FD-02E3298A0644}" type="presParOf" srcId="{570189E4-D77B-4028-8E97-80674FCF8206}" destId="{C5835E51-7EE9-4E40-B6B2-EA330AE5EEA0}" srcOrd="0" destOrd="0" presId="urn:microsoft.com/office/officeart/2005/8/layout/hierarchy2"/>
    <dgm:cxn modelId="{90DA2300-A582-4D33-A2F9-2A4E097EFD77}" type="presParOf" srcId="{554FE7AE-F48B-4F39-A648-C9381598C123}" destId="{164FB3B0-2CDA-4DB1-A984-81099E703810}" srcOrd="3" destOrd="0" presId="urn:microsoft.com/office/officeart/2005/8/layout/hierarchy2"/>
    <dgm:cxn modelId="{6975DEBA-57EB-4B25-8647-AE8646550E1F}" type="presParOf" srcId="{164FB3B0-2CDA-4DB1-A984-81099E703810}" destId="{57CF9A39-2009-413A-A155-685957A97C02}" srcOrd="0" destOrd="0" presId="urn:microsoft.com/office/officeart/2005/8/layout/hierarchy2"/>
    <dgm:cxn modelId="{9325A2AA-D47F-4E71-BD4A-93314A788420}" type="presParOf" srcId="{164FB3B0-2CDA-4DB1-A984-81099E703810}" destId="{8CBE2153-CA17-4CF0-8D5B-7AC9BC8DE7B7}"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DCFA971-B4EE-4166-968E-476A9EC08552}" type="doc">
      <dgm:prSet loTypeId="urn:microsoft.com/office/officeart/2005/8/layout/vList5" loCatId="list" qsTypeId="urn:microsoft.com/office/officeart/2005/8/quickstyle/simple5" qsCatId="simple" csTypeId="urn:microsoft.com/office/officeart/2005/8/colors/colorful5" csCatId="colorful" phldr="1"/>
      <dgm:spPr/>
      <dgm:t>
        <a:bodyPr/>
        <a:lstStyle/>
        <a:p>
          <a:endParaRPr lang="en-US"/>
        </a:p>
      </dgm:t>
    </dgm:pt>
    <dgm:pt modelId="{4264DE26-7171-4E5C-B3D7-53BD09F8E412}">
      <dgm:prSet phldrT="[Text]"/>
      <dgm:spPr>
        <a:solidFill>
          <a:schemeClr val="accent1">
            <a:lumMod val="75000"/>
          </a:schemeClr>
        </a:solidFill>
      </dgm:spPr>
      <dgm:t>
        <a:bodyPr/>
        <a:lstStyle/>
        <a:p>
          <a:pPr>
            <a:buClr>
              <a:schemeClr val="dk1"/>
            </a:buClr>
            <a:buSzPts val="1100"/>
            <a:buFont typeface="Arial"/>
            <a:buNone/>
          </a:pPr>
          <a:r>
            <a:rPr lang="en-US" b="1" dirty="0">
              <a:latin typeface="+mn-lt"/>
              <a:ea typeface="Calibri"/>
              <a:cs typeface="Calibri"/>
              <a:sym typeface="Calibri"/>
            </a:rPr>
            <a:t>73rd Street Apartments - 7345 South </a:t>
          </a:r>
          <a:r>
            <a:rPr lang="en-US" b="1" dirty="0" err="1">
              <a:latin typeface="+mn-lt"/>
              <a:ea typeface="Calibri"/>
              <a:cs typeface="Calibri"/>
              <a:sym typeface="Calibri"/>
            </a:rPr>
            <a:t>South</a:t>
          </a:r>
          <a:r>
            <a:rPr lang="en-US" b="1" dirty="0">
              <a:latin typeface="+mn-lt"/>
              <a:ea typeface="Calibri"/>
              <a:cs typeface="Calibri"/>
              <a:sym typeface="Calibri"/>
            </a:rPr>
            <a:t> Shore Drive, Chicago, IL  60649 &amp; 7300 </a:t>
          </a:r>
        </a:p>
        <a:p>
          <a:pPr>
            <a:buClr>
              <a:schemeClr val="dk1"/>
            </a:buClr>
            <a:buSzPts val="1100"/>
            <a:buFont typeface="Arial"/>
            <a:buNone/>
          </a:pPr>
          <a:r>
            <a:rPr lang="en-US" b="1" dirty="0">
              <a:latin typeface="+mn-lt"/>
              <a:ea typeface="Calibri"/>
              <a:cs typeface="Calibri"/>
              <a:sym typeface="Calibri"/>
            </a:rPr>
            <a:t>Venture Apartment Homes - 7300 S South Shore Drive, Chicago, IL  60649</a:t>
          </a:r>
          <a:endParaRPr lang="en-US" dirty="0">
            <a:latin typeface="+mn-lt"/>
          </a:endParaRPr>
        </a:p>
      </dgm:t>
    </dgm:pt>
    <dgm:pt modelId="{6A61024E-ED2C-4059-8CCC-B915F178EE94}" type="parTrans" cxnId="{2CD41513-4444-43D2-9076-E95E4585B008}">
      <dgm:prSet/>
      <dgm:spPr/>
      <dgm:t>
        <a:bodyPr/>
        <a:lstStyle/>
        <a:p>
          <a:endParaRPr lang="en-US"/>
        </a:p>
      </dgm:t>
    </dgm:pt>
    <dgm:pt modelId="{F5CA5B8F-3090-4151-9267-DE30B79829D6}" type="sibTrans" cxnId="{2CD41513-4444-43D2-9076-E95E4585B008}">
      <dgm:prSet/>
      <dgm:spPr/>
      <dgm:t>
        <a:bodyPr/>
        <a:lstStyle/>
        <a:p>
          <a:endParaRPr lang="en-US"/>
        </a:p>
      </dgm:t>
    </dgm:pt>
    <dgm:pt modelId="{6CA3683A-CE2E-441E-BC15-BEB615B0C7EA}">
      <dgm:prSet phldrT="[Text]"/>
      <dgm:spPr>
        <a:solidFill>
          <a:schemeClr val="bg1">
            <a:alpha val="90000"/>
          </a:schemeClr>
        </a:solidFill>
      </dgm:spPr>
      <dgm:t>
        <a:bodyPr/>
        <a:lstStyle/>
        <a:p>
          <a:pPr>
            <a:buNone/>
          </a:pPr>
          <a:r>
            <a:rPr lang="en-US" b="1" dirty="0">
              <a:latin typeface="Calibri"/>
              <a:ea typeface="Calibri"/>
              <a:cs typeface="Calibri"/>
              <a:sym typeface="Calibri"/>
            </a:rPr>
            <a:t>South Shore Beach Apartments - 7447 South Shore Drive, Chicago, IL  60649</a:t>
          </a:r>
          <a:endParaRPr lang="en-US" dirty="0"/>
        </a:p>
      </dgm:t>
    </dgm:pt>
    <dgm:pt modelId="{6C9AE47D-9B9F-4F60-88BD-74E85E6E50CB}" type="parTrans" cxnId="{E82BFB61-4965-417F-BF2E-963544370499}">
      <dgm:prSet/>
      <dgm:spPr/>
      <dgm:t>
        <a:bodyPr/>
        <a:lstStyle/>
        <a:p>
          <a:endParaRPr lang="en-US"/>
        </a:p>
      </dgm:t>
    </dgm:pt>
    <dgm:pt modelId="{9A32B215-6AF1-4F07-BB25-40C78219EAFB}" type="sibTrans" cxnId="{E82BFB61-4965-417F-BF2E-963544370499}">
      <dgm:prSet/>
      <dgm:spPr/>
      <dgm:t>
        <a:bodyPr/>
        <a:lstStyle/>
        <a:p>
          <a:endParaRPr lang="en-US"/>
        </a:p>
      </dgm:t>
    </dgm:pt>
    <dgm:pt modelId="{E17EB0B0-4D37-4D33-A74F-63C3183A2E4E}">
      <dgm:prSet phldrT="[Text]"/>
      <dgm:spPr>
        <a:solidFill>
          <a:schemeClr val="accent2">
            <a:lumMod val="75000"/>
          </a:schemeClr>
        </a:solidFill>
      </dgm:spPr>
      <dgm:t>
        <a:bodyPr/>
        <a:lstStyle/>
        <a:p>
          <a:pPr>
            <a:buNone/>
          </a:pPr>
          <a:r>
            <a:rPr lang="en-US" b="1" dirty="0">
              <a:latin typeface="Calibri"/>
              <a:ea typeface="Calibri"/>
              <a:cs typeface="Calibri"/>
              <a:sym typeface="Calibri"/>
            </a:rPr>
            <a:t>Atrium Village - 300 West Hill Street, Chicago, IL  60610 &amp;</a:t>
          </a:r>
        </a:p>
        <a:p>
          <a:pPr>
            <a:buNone/>
          </a:pPr>
          <a:r>
            <a:rPr lang="en-US" b="1" dirty="0">
              <a:latin typeface="Calibri"/>
              <a:ea typeface="Calibri"/>
              <a:cs typeface="Calibri"/>
              <a:sym typeface="Calibri"/>
            </a:rPr>
            <a:t>Dearborn Plaza Apartments - 1030 North </a:t>
          </a:r>
          <a:endParaRPr lang="en-US" dirty="0"/>
        </a:p>
      </dgm:t>
    </dgm:pt>
    <dgm:pt modelId="{0A7FE2F8-3A70-434D-9A5B-8346881C0347}" type="parTrans" cxnId="{2363191F-5FC5-4A9E-98CB-A1355D66E2DD}">
      <dgm:prSet/>
      <dgm:spPr/>
      <dgm:t>
        <a:bodyPr/>
        <a:lstStyle/>
        <a:p>
          <a:endParaRPr lang="en-US"/>
        </a:p>
      </dgm:t>
    </dgm:pt>
    <dgm:pt modelId="{2F10F878-E6FC-4D4A-AD2F-457C39B4E485}" type="sibTrans" cxnId="{2363191F-5FC5-4A9E-98CB-A1355D66E2DD}">
      <dgm:prSet/>
      <dgm:spPr/>
      <dgm:t>
        <a:bodyPr/>
        <a:lstStyle/>
        <a:p>
          <a:endParaRPr lang="en-US"/>
        </a:p>
      </dgm:t>
    </dgm:pt>
    <dgm:pt modelId="{FE71A512-A6A2-4E61-BDDE-5BFBDF9CF888}">
      <dgm:prSet phldrT="[Text]"/>
      <dgm:spPr>
        <a:solidFill>
          <a:schemeClr val="bg1">
            <a:alpha val="90000"/>
          </a:schemeClr>
        </a:solidFill>
      </dgm:spPr>
      <dgm:t>
        <a:bodyPr/>
        <a:lstStyle/>
        <a:p>
          <a:pPr>
            <a:buNone/>
          </a:pPr>
          <a:r>
            <a:rPr lang="en-US" b="1" dirty="0">
              <a:latin typeface="Calibri"/>
              <a:ea typeface="Calibri"/>
              <a:cs typeface="Calibri"/>
              <a:sym typeface="Calibri"/>
            </a:rPr>
            <a:t>1100 North LaSalle - 1100 North Lasalle, Chicago, IL  60610</a:t>
          </a:r>
          <a:endParaRPr lang="en-US" dirty="0"/>
        </a:p>
      </dgm:t>
    </dgm:pt>
    <dgm:pt modelId="{7213E310-6F86-4822-926E-7BBC26AC8AAE}" type="parTrans" cxnId="{3C1C6997-79D9-48FA-96BA-F97AAE775670}">
      <dgm:prSet/>
      <dgm:spPr/>
      <dgm:t>
        <a:bodyPr/>
        <a:lstStyle/>
        <a:p>
          <a:endParaRPr lang="en-US"/>
        </a:p>
      </dgm:t>
    </dgm:pt>
    <dgm:pt modelId="{7CAE05C7-AA69-4B6F-B061-025A176A43ED}" type="sibTrans" cxnId="{3C1C6997-79D9-48FA-96BA-F97AAE775670}">
      <dgm:prSet/>
      <dgm:spPr/>
      <dgm:t>
        <a:bodyPr/>
        <a:lstStyle/>
        <a:p>
          <a:endParaRPr lang="en-US"/>
        </a:p>
      </dgm:t>
    </dgm:pt>
    <dgm:pt modelId="{6420CCCE-A7A2-4794-A5FF-67A64215CB9F}">
      <dgm:prSet phldrT="[Text]"/>
      <dgm:spPr/>
      <dgm:t>
        <a:bodyPr/>
        <a:lstStyle/>
        <a:p>
          <a:pPr>
            <a:buNone/>
          </a:pPr>
          <a:r>
            <a:rPr lang="en-US" b="1" dirty="0" err="1">
              <a:latin typeface="Calibri"/>
              <a:ea typeface="Calibri"/>
              <a:cs typeface="Calibri"/>
              <a:sym typeface="Calibri"/>
            </a:rPr>
            <a:t>Briarton</a:t>
          </a:r>
          <a:r>
            <a:rPr lang="en-US" b="1" dirty="0">
              <a:latin typeface="Calibri"/>
              <a:ea typeface="Calibri"/>
              <a:cs typeface="Calibri"/>
              <a:sym typeface="Calibri"/>
            </a:rPr>
            <a:t> Place Apartments - 25 Briar Street, Glen Ellyn, IL  60137</a:t>
          </a:r>
        </a:p>
        <a:p>
          <a:pPr>
            <a:buNone/>
          </a:pPr>
          <a:r>
            <a:rPr lang="en-US" b="1" dirty="0">
              <a:latin typeface="Calibri"/>
              <a:ea typeface="Calibri"/>
              <a:cs typeface="Calibri"/>
              <a:sym typeface="Calibri"/>
            </a:rPr>
            <a:t>Param Apartments - 1637 South Michigan Avenue, Villa Park, IL  60181</a:t>
          </a:r>
        </a:p>
        <a:p>
          <a:pPr>
            <a:buNone/>
          </a:pPr>
          <a:endParaRPr lang="en-US" dirty="0"/>
        </a:p>
      </dgm:t>
    </dgm:pt>
    <dgm:pt modelId="{E60318F0-CAC3-41D4-8965-CCE92D4EB025}" type="parTrans" cxnId="{C129CAAD-0606-46F7-8F43-6CF52B9FE8B8}">
      <dgm:prSet/>
      <dgm:spPr/>
      <dgm:t>
        <a:bodyPr/>
        <a:lstStyle/>
        <a:p>
          <a:endParaRPr lang="en-US"/>
        </a:p>
      </dgm:t>
    </dgm:pt>
    <dgm:pt modelId="{51AFFE84-B90F-45F5-84E7-85DB752F379C}" type="sibTrans" cxnId="{C129CAAD-0606-46F7-8F43-6CF52B9FE8B8}">
      <dgm:prSet/>
      <dgm:spPr/>
      <dgm:t>
        <a:bodyPr/>
        <a:lstStyle/>
        <a:p>
          <a:endParaRPr lang="en-US"/>
        </a:p>
      </dgm:t>
    </dgm:pt>
    <dgm:pt modelId="{5AB15AA0-A4B9-429B-9996-49EE89E619C5}">
      <dgm:prSet phldrT="[Text]"/>
      <dgm:spPr>
        <a:solidFill>
          <a:schemeClr val="bg1">
            <a:alpha val="90000"/>
          </a:schemeClr>
        </a:solidFill>
      </dgm:spPr>
      <dgm:t>
        <a:bodyPr/>
        <a:lstStyle/>
        <a:p>
          <a:pPr>
            <a:buNone/>
          </a:pPr>
          <a:r>
            <a:rPr lang="en-US" b="1" dirty="0">
              <a:latin typeface="Calibri"/>
              <a:ea typeface="Calibri"/>
              <a:cs typeface="Calibri"/>
              <a:sym typeface="Calibri"/>
            </a:rPr>
            <a:t>Elmhurst Terrace - 100 Fellows Court, Elmhurst, IL  60126</a:t>
          </a:r>
          <a:endParaRPr lang="en-US" dirty="0"/>
        </a:p>
      </dgm:t>
    </dgm:pt>
    <dgm:pt modelId="{8282C713-A0F4-4A70-8180-92741AB7843B}" type="parTrans" cxnId="{DF5F6F20-927D-4EF1-88AC-202E4835D238}">
      <dgm:prSet/>
      <dgm:spPr/>
      <dgm:t>
        <a:bodyPr/>
        <a:lstStyle/>
        <a:p>
          <a:endParaRPr lang="en-US"/>
        </a:p>
      </dgm:t>
    </dgm:pt>
    <dgm:pt modelId="{C4AD1740-945A-405F-81A0-0C4AAA5AFC81}" type="sibTrans" cxnId="{DF5F6F20-927D-4EF1-88AC-202E4835D238}">
      <dgm:prSet/>
      <dgm:spPr/>
      <dgm:t>
        <a:bodyPr/>
        <a:lstStyle/>
        <a:p>
          <a:endParaRPr lang="en-US"/>
        </a:p>
      </dgm:t>
    </dgm:pt>
    <dgm:pt modelId="{FEC52FA6-B7F2-4CEF-A440-77EC2B81C7FF}" type="pres">
      <dgm:prSet presAssocID="{2DCFA971-B4EE-4166-968E-476A9EC08552}" presName="Name0" presStyleCnt="0">
        <dgm:presLayoutVars>
          <dgm:dir/>
          <dgm:animLvl val="lvl"/>
          <dgm:resizeHandles val="exact"/>
        </dgm:presLayoutVars>
      </dgm:prSet>
      <dgm:spPr/>
      <dgm:t>
        <a:bodyPr/>
        <a:lstStyle/>
        <a:p>
          <a:endParaRPr lang="en-US"/>
        </a:p>
      </dgm:t>
    </dgm:pt>
    <dgm:pt modelId="{CD96431F-612B-4CC7-A99A-8CCD6682B509}" type="pres">
      <dgm:prSet presAssocID="{4264DE26-7171-4E5C-B3D7-53BD09F8E412}" presName="linNode" presStyleCnt="0"/>
      <dgm:spPr/>
    </dgm:pt>
    <dgm:pt modelId="{51E20F0A-D74C-4CEB-B1F7-BEA21739B9C5}" type="pres">
      <dgm:prSet presAssocID="{4264DE26-7171-4E5C-B3D7-53BD09F8E412}" presName="parentText" presStyleLbl="node1" presStyleIdx="0" presStyleCnt="3" custLinFactNeighborX="165" custLinFactNeighborY="817">
        <dgm:presLayoutVars>
          <dgm:chMax val="1"/>
          <dgm:bulletEnabled val="1"/>
        </dgm:presLayoutVars>
      </dgm:prSet>
      <dgm:spPr/>
      <dgm:t>
        <a:bodyPr/>
        <a:lstStyle/>
        <a:p>
          <a:endParaRPr lang="en-US"/>
        </a:p>
      </dgm:t>
    </dgm:pt>
    <dgm:pt modelId="{384CC14F-3ADA-4B59-B05A-5ACAFA73C8F0}" type="pres">
      <dgm:prSet presAssocID="{4264DE26-7171-4E5C-B3D7-53BD09F8E412}" presName="descendantText" presStyleLbl="alignAccFollowNode1" presStyleIdx="0" presStyleCnt="3">
        <dgm:presLayoutVars>
          <dgm:bulletEnabled val="1"/>
        </dgm:presLayoutVars>
      </dgm:prSet>
      <dgm:spPr/>
      <dgm:t>
        <a:bodyPr/>
        <a:lstStyle/>
        <a:p>
          <a:endParaRPr lang="en-US"/>
        </a:p>
      </dgm:t>
    </dgm:pt>
    <dgm:pt modelId="{90750C84-4DB9-49A2-AB63-3998F2987F33}" type="pres">
      <dgm:prSet presAssocID="{F5CA5B8F-3090-4151-9267-DE30B79829D6}" presName="sp" presStyleCnt="0"/>
      <dgm:spPr/>
    </dgm:pt>
    <dgm:pt modelId="{34AC2F05-B676-48F7-8CC1-297E9B89748F}" type="pres">
      <dgm:prSet presAssocID="{E17EB0B0-4D37-4D33-A74F-63C3183A2E4E}" presName="linNode" presStyleCnt="0"/>
      <dgm:spPr/>
    </dgm:pt>
    <dgm:pt modelId="{1431ECE2-F868-40B5-8591-533B39F84B74}" type="pres">
      <dgm:prSet presAssocID="{E17EB0B0-4D37-4D33-A74F-63C3183A2E4E}" presName="parentText" presStyleLbl="node1" presStyleIdx="1" presStyleCnt="3">
        <dgm:presLayoutVars>
          <dgm:chMax val="1"/>
          <dgm:bulletEnabled val="1"/>
        </dgm:presLayoutVars>
      </dgm:prSet>
      <dgm:spPr/>
      <dgm:t>
        <a:bodyPr/>
        <a:lstStyle/>
        <a:p>
          <a:endParaRPr lang="en-US"/>
        </a:p>
      </dgm:t>
    </dgm:pt>
    <dgm:pt modelId="{34236015-267F-4FAD-B370-886426C29FFF}" type="pres">
      <dgm:prSet presAssocID="{E17EB0B0-4D37-4D33-A74F-63C3183A2E4E}" presName="descendantText" presStyleLbl="alignAccFollowNode1" presStyleIdx="1" presStyleCnt="3">
        <dgm:presLayoutVars>
          <dgm:bulletEnabled val="1"/>
        </dgm:presLayoutVars>
      </dgm:prSet>
      <dgm:spPr/>
      <dgm:t>
        <a:bodyPr/>
        <a:lstStyle/>
        <a:p>
          <a:endParaRPr lang="en-US"/>
        </a:p>
      </dgm:t>
    </dgm:pt>
    <dgm:pt modelId="{FBEB32E2-4BEB-4617-B949-AFF9FB8561EA}" type="pres">
      <dgm:prSet presAssocID="{2F10F878-E6FC-4D4A-AD2F-457C39B4E485}" presName="sp" presStyleCnt="0"/>
      <dgm:spPr/>
    </dgm:pt>
    <dgm:pt modelId="{6345B735-48B7-42D6-B8B7-724BF1085E10}" type="pres">
      <dgm:prSet presAssocID="{6420CCCE-A7A2-4794-A5FF-67A64215CB9F}" presName="linNode" presStyleCnt="0"/>
      <dgm:spPr/>
    </dgm:pt>
    <dgm:pt modelId="{FD094318-0039-4B00-B293-3D367281EF15}" type="pres">
      <dgm:prSet presAssocID="{6420CCCE-A7A2-4794-A5FF-67A64215CB9F}" presName="parentText" presStyleLbl="node1" presStyleIdx="2" presStyleCnt="3">
        <dgm:presLayoutVars>
          <dgm:chMax val="1"/>
          <dgm:bulletEnabled val="1"/>
        </dgm:presLayoutVars>
      </dgm:prSet>
      <dgm:spPr/>
      <dgm:t>
        <a:bodyPr/>
        <a:lstStyle/>
        <a:p>
          <a:endParaRPr lang="en-US"/>
        </a:p>
      </dgm:t>
    </dgm:pt>
    <dgm:pt modelId="{79300807-3E71-41A8-B8CE-92F798662B6E}" type="pres">
      <dgm:prSet presAssocID="{6420CCCE-A7A2-4794-A5FF-67A64215CB9F}" presName="descendantText" presStyleLbl="alignAccFollowNode1" presStyleIdx="2" presStyleCnt="3">
        <dgm:presLayoutVars>
          <dgm:bulletEnabled val="1"/>
        </dgm:presLayoutVars>
      </dgm:prSet>
      <dgm:spPr/>
      <dgm:t>
        <a:bodyPr/>
        <a:lstStyle/>
        <a:p>
          <a:endParaRPr lang="en-US"/>
        </a:p>
      </dgm:t>
    </dgm:pt>
  </dgm:ptLst>
  <dgm:cxnLst>
    <dgm:cxn modelId="{2CD41513-4444-43D2-9076-E95E4585B008}" srcId="{2DCFA971-B4EE-4166-968E-476A9EC08552}" destId="{4264DE26-7171-4E5C-B3D7-53BD09F8E412}" srcOrd="0" destOrd="0" parTransId="{6A61024E-ED2C-4059-8CCC-B915F178EE94}" sibTransId="{F5CA5B8F-3090-4151-9267-DE30B79829D6}"/>
    <dgm:cxn modelId="{3C1C6997-79D9-48FA-96BA-F97AAE775670}" srcId="{E17EB0B0-4D37-4D33-A74F-63C3183A2E4E}" destId="{FE71A512-A6A2-4E61-BDDE-5BFBDF9CF888}" srcOrd="0" destOrd="0" parTransId="{7213E310-6F86-4822-926E-7BBC26AC8AAE}" sibTransId="{7CAE05C7-AA69-4B6F-B061-025A176A43ED}"/>
    <dgm:cxn modelId="{1DFF2617-F86A-481B-AFE0-1EDD38B92A62}" type="presOf" srcId="{4264DE26-7171-4E5C-B3D7-53BD09F8E412}" destId="{51E20F0A-D74C-4CEB-B1F7-BEA21739B9C5}" srcOrd="0" destOrd="0" presId="urn:microsoft.com/office/officeart/2005/8/layout/vList5"/>
    <dgm:cxn modelId="{E9FC137E-209F-4252-BDEE-6FC12E4F9344}" type="presOf" srcId="{6420CCCE-A7A2-4794-A5FF-67A64215CB9F}" destId="{FD094318-0039-4B00-B293-3D367281EF15}" srcOrd="0" destOrd="0" presId="urn:microsoft.com/office/officeart/2005/8/layout/vList5"/>
    <dgm:cxn modelId="{ABA72810-89F4-400D-853C-578A9427449E}" type="presOf" srcId="{E17EB0B0-4D37-4D33-A74F-63C3183A2E4E}" destId="{1431ECE2-F868-40B5-8591-533B39F84B74}" srcOrd="0" destOrd="0" presId="urn:microsoft.com/office/officeart/2005/8/layout/vList5"/>
    <dgm:cxn modelId="{2363191F-5FC5-4A9E-98CB-A1355D66E2DD}" srcId="{2DCFA971-B4EE-4166-968E-476A9EC08552}" destId="{E17EB0B0-4D37-4D33-A74F-63C3183A2E4E}" srcOrd="1" destOrd="0" parTransId="{0A7FE2F8-3A70-434D-9A5B-8346881C0347}" sibTransId="{2F10F878-E6FC-4D4A-AD2F-457C39B4E485}"/>
    <dgm:cxn modelId="{E82BFB61-4965-417F-BF2E-963544370499}" srcId="{4264DE26-7171-4E5C-B3D7-53BD09F8E412}" destId="{6CA3683A-CE2E-441E-BC15-BEB615B0C7EA}" srcOrd="0" destOrd="0" parTransId="{6C9AE47D-9B9F-4F60-88BD-74E85E6E50CB}" sibTransId="{9A32B215-6AF1-4F07-BB25-40C78219EAFB}"/>
    <dgm:cxn modelId="{886FCDAB-8E39-476F-B3D4-9B9FEC936575}" type="presOf" srcId="{5AB15AA0-A4B9-429B-9996-49EE89E619C5}" destId="{79300807-3E71-41A8-B8CE-92F798662B6E}" srcOrd="0" destOrd="0" presId="urn:microsoft.com/office/officeart/2005/8/layout/vList5"/>
    <dgm:cxn modelId="{C129CAAD-0606-46F7-8F43-6CF52B9FE8B8}" srcId="{2DCFA971-B4EE-4166-968E-476A9EC08552}" destId="{6420CCCE-A7A2-4794-A5FF-67A64215CB9F}" srcOrd="2" destOrd="0" parTransId="{E60318F0-CAC3-41D4-8965-CCE92D4EB025}" sibTransId="{51AFFE84-B90F-45F5-84E7-85DB752F379C}"/>
    <dgm:cxn modelId="{F88819E2-543E-4230-8DA2-426042FD3AEF}" type="presOf" srcId="{2DCFA971-B4EE-4166-968E-476A9EC08552}" destId="{FEC52FA6-B7F2-4CEF-A440-77EC2B81C7FF}" srcOrd="0" destOrd="0" presId="urn:microsoft.com/office/officeart/2005/8/layout/vList5"/>
    <dgm:cxn modelId="{5D255DD9-21AC-4B24-8ED3-BF3BAD6C6B5F}" type="presOf" srcId="{6CA3683A-CE2E-441E-BC15-BEB615B0C7EA}" destId="{384CC14F-3ADA-4B59-B05A-5ACAFA73C8F0}" srcOrd="0" destOrd="0" presId="urn:microsoft.com/office/officeart/2005/8/layout/vList5"/>
    <dgm:cxn modelId="{B32FACA3-9AF8-438E-8E51-394DE898A7D1}" type="presOf" srcId="{FE71A512-A6A2-4E61-BDDE-5BFBDF9CF888}" destId="{34236015-267F-4FAD-B370-886426C29FFF}" srcOrd="0" destOrd="0" presId="urn:microsoft.com/office/officeart/2005/8/layout/vList5"/>
    <dgm:cxn modelId="{DF5F6F20-927D-4EF1-88AC-202E4835D238}" srcId="{6420CCCE-A7A2-4794-A5FF-67A64215CB9F}" destId="{5AB15AA0-A4B9-429B-9996-49EE89E619C5}" srcOrd="0" destOrd="0" parTransId="{8282C713-A0F4-4A70-8180-92741AB7843B}" sibTransId="{C4AD1740-945A-405F-81A0-0C4AAA5AFC81}"/>
    <dgm:cxn modelId="{299B95FE-625D-44D9-82E3-C01DB055EF24}" type="presParOf" srcId="{FEC52FA6-B7F2-4CEF-A440-77EC2B81C7FF}" destId="{CD96431F-612B-4CC7-A99A-8CCD6682B509}" srcOrd="0" destOrd="0" presId="urn:microsoft.com/office/officeart/2005/8/layout/vList5"/>
    <dgm:cxn modelId="{BF60B4A6-2876-4727-940A-1FF1CB5C52DE}" type="presParOf" srcId="{CD96431F-612B-4CC7-A99A-8CCD6682B509}" destId="{51E20F0A-D74C-4CEB-B1F7-BEA21739B9C5}" srcOrd="0" destOrd="0" presId="urn:microsoft.com/office/officeart/2005/8/layout/vList5"/>
    <dgm:cxn modelId="{D1D289A4-0216-4A05-AA4B-FE52744A91C5}" type="presParOf" srcId="{CD96431F-612B-4CC7-A99A-8CCD6682B509}" destId="{384CC14F-3ADA-4B59-B05A-5ACAFA73C8F0}" srcOrd="1" destOrd="0" presId="urn:microsoft.com/office/officeart/2005/8/layout/vList5"/>
    <dgm:cxn modelId="{DE0B4B2A-DF2A-4F5E-BECD-767164F2F840}" type="presParOf" srcId="{FEC52FA6-B7F2-4CEF-A440-77EC2B81C7FF}" destId="{90750C84-4DB9-49A2-AB63-3998F2987F33}" srcOrd="1" destOrd="0" presId="urn:microsoft.com/office/officeart/2005/8/layout/vList5"/>
    <dgm:cxn modelId="{BF335675-937A-493F-915B-EE2A2E17D2A7}" type="presParOf" srcId="{FEC52FA6-B7F2-4CEF-A440-77EC2B81C7FF}" destId="{34AC2F05-B676-48F7-8CC1-297E9B89748F}" srcOrd="2" destOrd="0" presId="urn:microsoft.com/office/officeart/2005/8/layout/vList5"/>
    <dgm:cxn modelId="{11F9779A-30E5-4F15-8B19-BA39C243E508}" type="presParOf" srcId="{34AC2F05-B676-48F7-8CC1-297E9B89748F}" destId="{1431ECE2-F868-40B5-8591-533B39F84B74}" srcOrd="0" destOrd="0" presId="urn:microsoft.com/office/officeart/2005/8/layout/vList5"/>
    <dgm:cxn modelId="{84E230E1-54DC-48A3-8AC0-5903D7BBD30B}" type="presParOf" srcId="{34AC2F05-B676-48F7-8CC1-297E9B89748F}" destId="{34236015-267F-4FAD-B370-886426C29FFF}" srcOrd="1" destOrd="0" presId="urn:microsoft.com/office/officeart/2005/8/layout/vList5"/>
    <dgm:cxn modelId="{BA7DB41C-879A-43B3-98BE-7AEB73A94C47}" type="presParOf" srcId="{FEC52FA6-B7F2-4CEF-A440-77EC2B81C7FF}" destId="{FBEB32E2-4BEB-4617-B949-AFF9FB8561EA}" srcOrd="3" destOrd="0" presId="urn:microsoft.com/office/officeart/2005/8/layout/vList5"/>
    <dgm:cxn modelId="{A5F010CD-83A6-4835-B26F-14B0806619D1}" type="presParOf" srcId="{FEC52FA6-B7F2-4CEF-A440-77EC2B81C7FF}" destId="{6345B735-48B7-42D6-B8B7-724BF1085E10}" srcOrd="4" destOrd="0" presId="urn:microsoft.com/office/officeart/2005/8/layout/vList5"/>
    <dgm:cxn modelId="{1155A3DD-1004-4348-B7A3-76A1D8475409}" type="presParOf" srcId="{6345B735-48B7-42D6-B8B7-724BF1085E10}" destId="{FD094318-0039-4B00-B293-3D367281EF15}" srcOrd="0" destOrd="0" presId="urn:microsoft.com/office/officeart/2005/8/layout/vList5"/>
    <dgm:cxn modelId="{36F06548-98EE-4E8F-8071-CD7964753E13}" type="presParOf" srcId="{6345B735-48B7-42D6-B8B7-724BF1085E10}" destId="{79300807-3E71-41A8-B8CE-92F798662B6E}"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0BD479D8-97A1-44BE-913C-C33A768316E4}" type="doc">
      <dgm:prSet loTypeId="urn:microsoft.com/office/officeart/2005/8/layout/gear1" loCatId="process" qsTypeId="urn:microsoft.com/office/officeart/2005/8/quickstyle/simple5" qsCatId="simple" csTypeId="urn:microsoft.com/office/officeart/2005/8/colors/colorful5" csCatId="colorful" phldr="1"/>
      <dgm:spPr/>
    </dgm:pt>
    <dgm:pt modelId="{D00895B6-E3B6-46A7-8F95-E1811A4E96FF}">
      <dgm:prSet phldrT="[Text]"/>
      <dgm:spPr/>
      <dgm:t>
        <a:bodyPr/>
        <a:lstStyle/>
        <a:p>
          <a:r>
            <a:rPr lang="en-US" b="1" dirty="0"/>
            <a:t>Predictive Modeling</a:t>
          </a:r>
        </a:p>
      </dgm:t>
    </dgm:pt>
    <dgm:pt modelId="{BE7C7D6B-7850-4FB9-BA35-DFDDC9FAB698}" type="parTrans" cxnId="{277FAB90-E304-436D-BBE8-79D00F5E85AD}">
      <dgm:prSet/>
      <dgm:spPr/>
      <dgm:t>
        <a:bodyPr/>
        <a:lstStyle/>
        <a:p>
          <a:endParaRPr lang="en-US"/>
        </a:p>
      </dgm:t>
    </dgm:pt>
    <dgm:pt modelId="{E1F1C149-4CF1-4A91-9F2C-4075A73DFF56}" type="sibTrans" cxnId="{277FAB90-E304-436D-BBE8-79D00F5E85AD}">
      <dgm:prSet/>
      <dgm:spPr/>
      <dgm:t>
        <a:bodyPr/>
        <a:lstStyle/>
        <a:p>
          <a:endParaRPr lang="en-US"/>
        </a:p>
      </dgm:t>
    </dgm:pt>
    <dgm:pt modelId="{4432EECF-71EE-4FBC-BD47-39158C9A64ED}">
      <dgm:prSet phldrT="[Text]" custT="1"/>
      <dgm:spPr/>
      <dgm:t>
        <a:bodyPr/>
        <a:lstStyle/>
        <a:p>
          <a:r>
            <a:rPr lang="en-US" sz="1200" b="1" dirty="0"/>
            <a:t>Associative Rule Mining</a:t>
          </a:r>
        </a:p>
      </dgm:t>
    </dgm:pt>
    <dgm:pt modelId="{3F4CD0C0-EFEF-496C-BC71-7B8BC712F22E}" type="parTrans" cxnId="{A394A76D-1811-48EC-92E8-EC982C660AC7}">
      <dgm:prSet/>
      <dgm:spPr/>
      <dgm:t>
        <a:bodyPr/>
        <a:lstStyle/>
        <a:p>
          <a:endParaRPr lang="en-US"/>
        </a:p>
      </dgm:t>
    </dgm:pt>
    <dgm:pt modelId="{665ACA18-A510-47CD-B510-F8056B5D320B}" type="sibTrans" cxnId="{A394A76D-1811-48EC-92E8-EC982C660AC7}">
      <dgm:prSet/>
      <dgm:spPr/>
      <dgm:t>
        <a:bodyPr/>
        <a:lstStyle/>
        <a:p>
          <a:endParaRPr lang="en-US"/>
        </a:p>
      </dgm:t>
    </dgm:pt>
    <dgm:pt modelId="{9785C6DD-3B50-4153-9E3E-A4A421CA7485}">
      <dgm:prSet phldrT="[Text]" custT="1"/>
      <dgm:spPr/>
      <dgm:t>
        <a:bodyPr/>
        <a:lstStyle/>
        <a:p>
          <a:r>
            <a:rPr lang="en-US" sz="1600" b="1" dirty="0"/>
            <a:t>Clustering</a:t>
          </a:r>
          <a:endParaRPr lang="en-US" sz="1300" b="1" dirty="0"/>
        </a:p>
      </dgm:t>
    </dgm:pt>
    <dgm:pt modelId="{0A79740F-6DC9-4D9C-A3DA-695CCBE82A5F}" type="parTrans" cxnId="{E175F703-D321-4E7C-88C2-F5CC87A74F11}">
      <dgm:prSet/>
      <dgm:spPr/>
      <dgm:t>
        <a:bodyPr/>
        <a:lstStyle/>
        <a:p>
          <a:endParaRPr lang="en-US"/>
        </a:p>
      </dgm:t>
    </dgm:pt>
    <dgm:pt modelId="{06705FE1-4C4F-45E1-B127-5D1650687A73}" type="sibTrans" cxnId="{E175F703-D321-4E7C-88C2-F5CC87A74F11}">
      <dgm:prSet/>
      <dgm:spPr/>
      <dgm:t>
        <a:bodyPr/>
        <a:lstStyle/>
        <a:p>
          <a:endParaRPr lang="en-US"/>
        </a:p>
      </dgm:t>
    </dgm:pt>
    <dgm:pt modelId="{161364FD-1A7D-4C7C-8701-9AD6E0219193}" type="pres">
      <dgm:prSet presAssocID="{0BD479D8-97A1-44BE-913C-C33A768316E4}" presName="composite" presStyleCnt="0">
        <dgm:presLayoutVars>
          <dgm:chMax val="3"/>
          <dgm:animLvl val="lvl"/>
          <dgm:resizeHandles val="exact"/>
        </dgm:presLayoutVars>
      </dgm:prSet>
      <dgm:spPr/>
    </dgm:pt>
    <dgm:pt modelId="{692D0985-4DE2-4E0C-8026-AAFF004F77E5}" type="pres">
      <dgm:prSet presAssocID="{D00895B6-E3B6-46A7-8F95-E1811A4E96FF}" presName="gear1" presStyleLbl="node1" presStyleIdx="0" presStyleCnt="3">
        <dgm:presLayoutVars>
          <dgm:chMax val="1"/>
          <dgm:bulletEnabled val="1"/>
        </dgm:presLayoutVars>
      </dgm:prSet>
      <dgm:spPr/>
      <dgm:t>
        <a:bodyPr/>
        <a:lstStyle/>
        <a:p>
          <a:endParaRPr lang="en-US"/>
        </a:p>
      </dgm:t>
    </dgm:pt>
    <dgm:pt modelId="{F183482D-A20F-4651-BB67-C6C22EDBE90C}" type="pres">
      <dgm:prSet presAssocID="{D00895B6-E3B6-46A7-8F95-E1811A4E96FF}" presName="gear1srcNode" presStyleLbl="node1" presStyleIdx="0" presStyleCnt="3"/>
      <dgm:spPr/>
      <dgm:t>
        <a:bodyPr/>
        <a:lstStyle/>
        <a:p>
          <a:endParaRPr lang="en-US"/>
        </a:p>
      </dgm:t>
    </dgm:pt>
    <dgm:pt modelId="{F0D5A45F-5B1B-4539-83D3-962EE1C8FD95}" type="pres">
      <dgm:prSet presAssocID="{D00895B6-E3B6-46A7-8F95-E1811A4E96FF}" presName="gear1dstNode" presStyleLbl="node1" presStyleIdx="0" presStyleCnt="3"/>
      <dgm:spPr/>
      <dgm:t>
        <a:bodyPr/>
        <a:lstStyle/>
        <a:p>
          <a:endParaRPr lang="en-US"/>
        </a:p>
      </dgm:t>
    </dgm:pt>
    <dgm:pt modelId="{B0432A11-0E9C-4DB6-B363-5832BE74A52E}" type="pres">
      <dgm:prSet presAssocID="{4432EECF-71EE-4FBC-BD47-39158C9A64ED}" presName="gear2" presStyleLbl="node1" presStyleIdx="1" presStyleCnt="3">
        <dgm:presLayoutVars>
          <dgm:chMax val="1"/>
          <dgm:bulletEnabled val="1"/>
        </dgm:presLayoutVars>
      </dgm:prSet>
      <dgm:spPr/>
      <dgm:t>
        <a:bodyPr/>
        <a:lstStyle/>
        <a:p>
          <a:endParaRPr lang="en-US"/>
        </a:p>
      </dgm:t>
    </dgm:pt>
    <dgm:pt modelId="{6D597364-1BA3-4A33-9FE9-B9A2512F7B09}" type="pres">
      <dgm:prSet presAssocID="{4432EECF-71EE-4FBC-BD47-39158C9A64ED}" presName="gear2srcNode" presStyleLbl="node1" presStyleIdx="1" presStyleCnt="3"/>
      <dgm:spPr/>
      <dgm:t>
        <a:bodyPr/>
        <a:lstStyle/>
        <a:p>
          <a:endParaRPr lang="en-US"/>
        </a:p>
      </dgm:t>
    </dgm:pt>
    <dgm:pt modelId="{8C9A9DB7-16A4-4EF3-9EEA-D3E955241B10}" type="pres">
      <dgm:prSet presAssocID="{4432EECF-71EE-4FBC-BD47-39158C9A64ED}" presName="gear2dstNode" presStyleLbl="node1" presStyleIdx="1" presStyleCnt="3"/>
      <dgm:spPr/>
      <dgm:t>
        <a:bodyPr/>
        <a:lstStyle/>
        <a:p>
          <a:endParaRPr lang="en-US"/>
        </a:p>
      </dgm:t>
    </dgm:pt>
    <dgm:pt modelId="{722814C1-E4F3-4ABD-8ABF-9B6080DD6B9C}" type="pres">
      <dgm:prSet presAssocID="{9785C6DD-3B50-4153-9E3E-A4A421CA7485}" presName="gear3" presStyleLbl="node1" presStyleIdx="2" presStyleCnt="3"/>
      <dgm:spPr/>
      <dgm:t>
        <a:bodyPr/>
        <a:lstStyle/>
        <a:p>
          <a:endParaRPr lang="en-US"/>
        </a:p>
      </dgm:t>
    </dgm:pt>
    <dgm:pt modelId="{EBBFF22D-9581-49F8-B160-712EB96A8D26}" type="pres">
      <dgm:prSet presAssocID="{9785C6DD-3B50-4153-9E3E-A4A421CA7485}" presName="gear3tx" presStyleLbl="node1" presStyleIdx="2" presStyleCnt="3">
        <dgm:presLayoutVars>
          <dgm:chMax val="1"/>
          <dgm:bulletEnabled val="1"/>
        </dgm:presLayoutVars>
      </dgm:prSet>
      <dgm:spPr/>
      <dgm:t>
        <a:bodyPr/>
        <a:lstStyle/>
        <a:p>
          <a:endParaRPr lang="en-US"/>
        </a:p>
      </dgm:t>
    </dgm:pt>
    <dgm:pt modelId="{B6101FA5-6716-4123-9927-BAD42B962C1B}" type="pres">
      <dgm:prSet presAssocID="{9785C6DD-3B50-4153-9E3E-A4A421CA7485}" presName="gear3srcNode" presStyleLbl="node1" presStyleIdx="2" presStyleCnt="3"/>
      <dgm:spPr/>
      <dgm:t>
        <a:bodyPr/>
        <a:lstStyle/>
        <a:p>
          <a:endParaRPr lang="en-US"/>
        </a:p>
      </dgm:t>
    </dgm:pt>
    <dgm:pt modelId="{DD8BCDBB-8CE8-4408-999C-D3D24597017C}" type="pres">
      <dgm:prSet presAssocID="{9785C6DD-3B50-4153-9E3E-A4A421CA7485}" presName="gear3dstNode" presStyleLbl="node1" presStyleIdx="2" presStyleCnt="3"/>
      <dgm:spPr/>
      <dgm:t>
        <a:bodyPr/>
        <a:lstStyle/>
        <a:p>
          <a:endParaRPr lang="en-US"/>
        </a:p>
      </dgm:t>
    </dgm:pt>
    <dgm:pt modelId="{1CA9F248-74F7-42EE-AF9B-FB35F096EF43}" type="pres">
      <dgm:prSet presAssocID="{E1F1C149-4CF1-4A91-9F2C-4075A73DFF56}" presName="connector1" presStyleLbl="sibTrans2D1" presStyleIdx="0" presStyleCnt="3"/>
      <dgm:spPr/>
      <dgm:t>
        <a:bodyPr/>
        <a:lstStyle/>
        <a:p>
          <a:endParaRPr lang="en-US"/>
        </a:p>
      </dgm:t>
    </dgm:pt>
    <dgm:pt modelId="{1625114C-E2AD-433B-8BAF-F3FDD5F46873}" type="pres">
      <dgm:prSet presAssocID="{665ACA18-A510-47CD-B510-F8056B5D320B}" presName="connector2" presStyleLbl="sibTrans2D1" presStyleIdx="1" presStyleCnt="3"/>
      <dgm:spPr/>
      <dgm:t>
        <a:bodyPr/>
        <a:lstStyle/>
        <a:p>
          <a:endParaRPr lang="en-US"/>
        </a:p>
      </dgm:t>
    </dgm:pt>
    <dgm:pt modelId="{77034683-7600-4D8D-A533-C2F90BC1E2A5}" type="pres">
      <dgm:prSet presAssocID="{06705FE1-4C4F-45E1-B127-5D1650687A73}" presName="connector3" presStyleLbl="sibTrans2D1" presStyleIdx="2" presStyleCnt="3"/>
      <dgm:spPr/>
      <dgm:t>
        <a:bodyPr/>
        <a:lstStyle/>
        <a:p>
          <a:endParaRPr lang="en-US"/>
        </a:p>
      </dgm:t>
    </dgm:pt>
  </dgm:ptLst>
  <dgm:cxnLst>
    <dgm:cxn modelId="{9CBE1566-4EF8-4AE4-A494-0611AD23D3EE}" type="presOf" srcId="{9785C6DD-3B50-4153-9E3E-A4A421CA7485}" destId="{B6101FA5-6716-4123-9927-BAD42B962C1B}" srcOrd="2" destOrd="0" presId="urn:microsoft.com/office/officeart/2005/8/layout/gear1"/>
    <dgm:cxn modelId="{04B3450F-FCD9-472B-A618-2DC957DCEEB9}" type="presOf" srcId="{4432EECF-71EE-4FBC-BD47-39158C9A64ED}" destId="{6D597364-1BA3-4A33-9FE9-B9A2512F7B09}" srcOrd="1" destOrd="0" presId="urn:microsoft.com/office/officeart/2005/8/layout/gear1"/>
    <dgm:cxn modelId="{A394A76D-1811-48EC-92E8-EC982C660AC7}" srcId="{0BD479D8-97A1-44BE-913C-C33A768316E4}" destId="{4432EECF-71EE-4FBC-BD47-39158C9A64ED}" srcOrd="1" destOrd="0" parTransId="{3F4CD0C0-EFEF-496C-BC71-7B8BC712F22E}" sibTransId="{665ACA18-A510-47CD-B510-F8056B5D320B}"/>
    <dgm:cxn modelId="{6B7302EE-5D02-4C4A-88AD-EBD4373DB897}" type="presOf" srcId="{665ACA18-A510-47CD-B510-F8056B5D320B}" destId="{1625114C-E2AD-433B-8BAF-F3FDD5F46873}" srcOrd="0" destOrd="0" presId="urn:microsoft.com/office/officeart/2005/8/layout/gear1"/>
    <dgm:cxn modelId="{C7B8DD43-FB6A-4CA2-A47F-F16B8E0A0FAB}" type="presOf" srcId="{0BD479D8-97A1-44BE-913C-C33A768316E4}" destId="{161364FD-1A7D-4C7C-8701-9AD6E0219193}" srcOrd="0" destOrd="0" presId="urn:microsoft.com/office/officeart/2005/8/layout/gear1"/>
    <dgm:cxn modelId="{5F026444-4B29-4CA5-AEBC-B0A3C43C8068}" type="presOf" srcId="{9785C6DD-3B50-4153-9E3E-A4A421CA7485}" destId="{EBBFF22D-9581-49F8-B160-712EB96A8D26}" srcOrd="1" destOrd="0" presId="urn:microsoft.com/office/officeart/2005/8/layout/gear1"/>
    <dgm:cxn modelId="{7548543E-D331-42A5-ACBF-B8E637BAC5FD}" type="presOf" srcId="{D00895B6-E3B6-46A7-8F95-E1811A4E96FF}" destId="{692D0985-4DE2-4E0C-8026-AAFF004F77E5}" srcOrd="0" destOrd="0" presId="urn:microsoft.com/office/officeart/2005/8/layout/gear1"/>
    <dgm:cxn modelId="{08DE4AFA-B37F-42A8-B853-1BDDBF1AA1ED}" type="presOf" srcId="{9785C6DD-3B50-4153-9E3E-A4A421CA7485}" destId="{DD8BCDBB-8CE8-4408-999C-D3D24597017C}" srcOrd="3" destOrd="0" presId="urn:microsoft.com/office/officeart/2005/8/layout/gear1"/>
    <dgm:cxn modelId="{E175F703-D321-4E7C-88C2-F5CC87A74F11}" srcId="{0BD479D8-97A1-44BE-913C-C33A768316E4}" destId="{9785C6DD-3B50-4153-9E3E-A4A421CA7485}" srcOrd="2" destOrd="0" parTransId="{0A79740F-6DC9-4D9C-A3DA-695CCBE82A5F}" sibTransId="{06705FE1-4C4F-45E1-B127-5D1650687A73}"/>
    <dgm:cxn modelId="{791E7D36-547E-4B68-AACE-83726F585C6E}" type="presOf" srcId="{E1F1C149-4CF1-4A91-9F2C-4075A73DFF56}" destId="{1CA9F248-74F7-42EE-AF9B-FB35F096EF43}" srcOrd="0" destOrd="0" presId="urn:microsoft.com/office/officeart/2005/8/layout/gear1"/>
    <dgm:cxn modelId="{CD33112C-2FEE-4C0C-BAAB-1ED807002817}" type="presOf" srcId="{06705FE1-4C4F-45E1-B127-5D1650687A73}" destId="{77034683-7600-4D8D-A533-C2F90BC1E2A5}" srcOrd="0" destOrd="0" presId="urn:microsoft.com/office/officeart/2005/8/layout/gear1"/>
    <dgm:cxn modelId="{2C77CB3D-63D2-4E61-8020-EEEE437F9D4B}" type="presOf" srcId="{9785C6DD-3B50-4153-9E3E-A4A421CA7485}" destId="{722814C1-E4F3-4ABD-8ABF-9B6080DD6B9C}" srcOrd="0" destOrd="0" presId="urn:microsoft.com/office/officeart/2005/8/layout/gear1"/>
    <dgm:cxn modelId="{12181E3B-1203-48A4-9917-AF6E3871F26D}" type="presOf" srcId="{D00895B6-E3B6-46A7-8F95-E1811A4E96FF}" destId="{F183482D-A20F-4651-BB67-C6C22EDBE90C}" srcOrd="1" destOrd="0" presId="urn:microsoft.com/office/officeart/2005/8/layout/gear1"/>
    <dgm:cxn modelId="{45C72886-97BB-4402-AF1E-813BAF823238}" type="presOf" srcId="{4432EECF-71EE-4FBC-BD47-39158C9A64ED}" destId="{B0432A11-0E9C-4DB6-B363-5832BE74A52E}" srcOrd="0" destOrd="0" presId="urn:microsoft.com/office/officeart/2005/8/layout/gear1"/>
    <dgm:cxn modelId="{277FAB90-E304-436D-BBE8-79D00F5E85AD}" srcId="{0BD479D8-97A1-44BE-913C-C33A768316E4}" destId="{D00895B6-E3B6-46A7-8F95-E1811A4E96FF}" srcOrd="0" destOrd="0" parTransId="{BE7C7D6B-7850-4FB9-BA35-DFDDC9FAB698}" sibTransId="{E1F1C149-4CF1-4A91-9F2C-4075A73DFF56}"/>
    <dgm:cxn modelId="{A645A128-89E4-4F9E-9374-75C4647C239D}" type="presOf" srcId="{D00895B6-E3B6-46A7-8F95-E1811A4E96FF}" destId="{F0D5A45F-5B1B-4539-83D3-962EE1C8FD95}" srcOrd="2" destOrd="0" presId="urn:microsoft.com/office/officeart/2005/8/layout/gear1"/>
    <dgm:cxn modelId="{B0D57C1D-46E7-4D4B-87C1-66E46E7B3BEC}" type="presOf" srcId="{4432EECF-71EE-4FBC-BD47-39158C9A64ED}" destId="{8C9A9DB7-16A4-4EF3-9EEA-D3E955241B10}" srcOrd="2" destOrd="0" presId="urn:microsoft.com/office/officeart/2005/8/layout/gear1"/>
    <dgm:cxn modelId="{A0E17211-113A-49CB-8FD0-7D2A7A008F55}" type="presParOf" srcId="{161364FD-1A7D-4C7C-8701-9AD6E0219193}" destId="{692D0985-4DE2-4E0C-8026-AAFF004F77E5}" srcOrd="0" destOrd="0" presId="urn:microsoft.com/office/officeart/2005/8/layout/gear1"/>
    <dgm:cxn modelId="{0010ED78-1D53-4180-A7F3-6AFF9BF1CE7B}" type="presParOf" srcId="{161364FD-1A7D-4C7C-8701-9AD6E0219193}" destId="{F183482D-A20F-4651-BB67-C6C22EDBE90C}" srcOrd="1" destOrd="0" presId="urn:microsoft.com/office/officeart/2005/8/layout/gear1"/>
    <dgm:cxn modelId="{A6AB2A73-D9FF-4E85-B245-FF3A191FE96B}" type="presParOf" srcId="{161364FD-1A7D-4C7C-8701-9AD6E0219193}" destId="{F0D5A45F-5B1B-4539-83D3-962EE1C8FD95}" srcOrd="2" destOrd="0" presId="urn:microsoft.com/office/officeart/2005/8/layout/gear1"/>
    <dgm:cxn modelId="{29745F26-9C5B-47DA-B9AA-01C355AD2015}" type="presParOf" srcId="{161364FD-1A7D-4C7C-8701-9AD6E0219193}" destId="{B0432A11-0E9C-4DB6-B363-5832BE74A52E}" srcOrd="3" destOrd="0" presId="urn:microsoft.com/office/officeart/2005/8/layout/gear1"/>
    <dgm:cxn modelId="{53A039EB-AE9B-430E-8090-D0726B53A332}" type="presParOf" srcId="{161364FD-1A7D-4C7C-8701-9AD6E0219193}" destId="{6D597364-1BA3-4A33-9FE9-B9A2512F7B09}" srcOrd="4" destOrd="0" presId="urn:microsoft.com/office/officeart/2005/8/layout/gear1"/>
    <dgm:cxn modelId="{D86653CD-32F0-4FAE-B055-C2CA144802A4}" type="presParOf" srcId="{161364FD-1A7D-4C7C-8701-9AD6E0219193}" destId="{8C9A9DB7-16A4-4EF3-9EEA-D3E955241B10}" srcOrd="5" destOrd="0" presId="urn:microsoft.com/office/officeart/2005/8/layout/gear1"/>
    <dgm:cxn modelId="{EE58BB7B-519C-459F-A68B-46C39FA528B9}" type="presParOf" srcId="{161364FD-1A7D-4C7C-8701-9AD6E0219193}" destId="{722814C1-E4F3-4ABD-8ABF-9B6080DD6B9C}" srcOrd="6" destOrd="0" presId="urn:microsoft.com/office/officeart/2005/8/layout/gear1"/>
    <dgm:cxn modelId="{3CF46B85-262F-43F5-9DC4-871091B5B7FC}" type="presParOf" srcId="{161364FD-1A7D-4C7C-8701-9AD6E0219193}" destId="{EBBFF22D-9581-49F8-B160-712EB96A8D26}" srcOrd="7" destOrd="0" presId="urn:microsoft.com/office/officeart/2005/8/layout/gear1"/>
    <dgm:cxn modelId="{995A4D0B-4BA2-44D3-8DE2-142E1BDF041D}" type="presParOf" srcId="{161364FD-1A7D-4C7C-8701-9AD6E0219193}" destId="{B6101FA5-6716-4123-9927-BAD42B962C1B}" srcOrd="8" destOrd="0" presId="urn:microsoft.com/office/officeart/2005/8/layout/gear1"/>
    <dgm:cxn modelId="{56D7AC74-71CB-4EB1-90AD-96D90DD71B6D}" type="presParOf" srcId="{161364FD-1A7D-4C7C-8701-9AD6E0219193}" destId="{DD8BCDBB-8CE8-4408-999C-D3D24597017C}" srcOrd="9" destOrd="0" presId="urn:microsoft.com/office/officeart/2005/8/layout/gear1"/>
    <dgm:cxn modelId="{C116D48D-C8C8-4475-A13B-4F796CCF8A70}" type="presParOf" srcId="{161364FD-1A7D-4C7C-8701-9AD6E0219193}" destId="{1CA9F248-74F7-42EE-AF9B-FB35F096EF43}" srcOrd="10" destOrd="0" presId="urn:microsoft.com/office/officeart/2005/8/layout/gear1"/>
    <dgm:cxn modelId="{E691C1BC-1C75-45A4-A8DE-6E56A7C51EAB}" type="presParOf" srcId="{161364FD-1A7D-4C7C-8701-9AD6E0219193}" destId="{1625114C-E2AD-433B-8BAF-F3FDD5F46873}" srcOrd="11" destOrd="0" presId="urn:microsoft.com/office/officeart/2005/8/layout/gear1"/>
    <dgm:cxn modelId="{E97E418A-8515-4E4E-A3B9-B8C70E419BDB}" type="presParOf" srcId="{161364FD-1A7D-4C7C-8701-9AD6E0219193}" destId="{77034683-7600-4D8D-A533-C2F90BC1E2A5}" srcOrd="12" destOrd="0" presId="urn:microsoft.com/office/officeart/2005/8/layout/gear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8FDCF2F-75DA-4F6D-954F-30E98E47994A}" type="doc">
      <dgm:prSet loTypeId="urn:microsoft.com/office/officeart/2005/8/layout/vList5" loCatId="list" qsTypeId="urn:microsoft.com/office/officeart/2005/8/quickstyle/simple5" qsCatId="simple" csTypeId="urn:microsoft.com/office/officeart/2005/8/colors/accent0_3" csCatId="mainScheme" phldr="1"/>
      <dgm:spPr/>
    </dgm:pt>
    <dgm:pt modelId="{C5570347-0E27-445E-8AB8-58946A9884B3}">
      <dgm:prSet phldrT="[Text]"/>
      <dgm:spPr/>
      <dgm:t>
        <a:bodyPr/>
        <a:lstStyle/>
        <a:p>
          <a:pPr algn="ctr">
            <a:buFont typeface="Arial" panose="020B0604020202020204" pitchFamily="34" charset="0"/>
            <a:buChar char="•"/>
          </a:pPr>
          <a:r>
            <a:rPr lang="en-US" dirty="0">
              <a:ea typeface="Comfortaa"/>
              <a:cs typeface="Comfortaa"/>
              <a:sym typeface="Comfortaa"/>
            </a:rPr>
            <a:t>A static model is difficult to accurately predict a diverse user base</a:t>
          </a:r>
          <a:endParaRPr lang="en-US" dirty="0"/>
        </a:p>
      </dgm:t>
    </dgm:pt>
    <dgm:pt modelId="{4D2E960A-17AF-412A-88A6-B10EB008EA56}" type="parTrans" cxnId="{05FB23B4-FC9A-4952-A42D-BE07837D0823}">
      <dgm:prSet/>
      <dgm:spPr/>
      <dgm:t>
        <a:bodyPr/>
        <a:lstStyle/>
        <a:p>
          <a:pPr algn="ctr"/>
          <a:endParaRPr lang="en-US"/>
        </a:p>
      </dgm:t>
    </dgm:pt>
    <dgm:pt modelId="{606739DC-D3F9-4FA7-A78E-C8F249DD9465}" type="sibTrans" cxnId="{05FB23B4-FC9A-4952-A42D-BE07837D0823}">
      <dgm:prSet/>
      <dgm:spPr/>
      <dgm:t>
        <a:bodyPr/>
        <a:lstStyle/>
        <a:p>
          <a:pPr algn="ctr"/>
          <a:endParaRPr lang="en-US"/>
        </a:p>
      </dgm:t>
    </dgm:pt>
    <dgm:pt modelId="{CBBF36FC-570D-45DE-8B8C-F8BB4FD6641F}">
      <dgm:prSet phldrT="[Text]"/>
      <dgm:spPr/>
      <dgm:t>
        <a:bodyPr/>
        <a:lstStyle/>
        <a:p>
          <a:pPr algn="ctr">
            <a:buFont typeface="Arial" panose="020B0604020202020204" pitchFamily="34" charset="0"/>
            <a:buChar char="•"/>
          </a:pPr>
          <a:r>
            <a:rPr lang="en-US" dirty="0">
              <a:ea typeface="Comfortaa"/>
              <a:cs typeface="Comfortaa"/>
              <a:sym typeface="Comfortaa"/>
            </a:rPr>
            <a:t>Update and optimize model to reflect such user base changes</a:t>
          </a:r>
        </a:p>
      </dgm:t>
    </dgm:pt>
    <dgm:pt modelId="{0811D787-F09E-455F-9F7B-828306E037FC}" type="parTrans" cxnId="{18C075A8-9F83-473A-8E30-F673B6A69E10}">
      <dgm:prSet/>
      <dgm:spPr/>
      <dgm:t>
        <a:bodyPr/>
        <a:lstStyle/>
        <a:p>
          <a:pPr algn="ctr"/>
          <a:endParaRPr lang="en-US"/>
        </a:p>
      </dgm:t>
    </dgm:pt>
    <dgm:pt modelId="{3CCB5400-6501-4D64-BFDC-AE5308B85A97}" type="sibTrans" cxnId="{18C075A8-9F83-473A-8E30-F673B6A69E10}">
      <dgm:prSet/>
      <dgm:spPr/>
      <dgm:t>
        <a:bodyPr/>
        <a:lstStyle/>
        <a:p>
          <a:pPr algn="ctr"/>
          <a:endParaRPr lang="en-US"/>
        </a:p>
      </dgm:t>
    </dgm:pt>
    <dgm:pt modelId="{095E339D-3E23-4174-B058-882535343B97}">
      <dgm:prSet phldrT="[Text]"/>
      <dgm:spPr/>
      <dgm:t>
        <a:bodyPr/>
        <a:lstStyle/>
        <a:p>
          <a:pPr algn="ctr">
            <a:buFont typeface="Arial" panose="020B0604020202020204" pitchFamily="34" charset="0"/>
            <a:buChar char="•"/>
          </a:pPr>
          <a:r>
            <a:rPr lang="en-US" dirty="0">
              <a:ea typeface="Comfortaa"/>
              <a:cs typeface="Comfortaa"/>
              <a:sym typeface="Comfortaa"/>
            </a:rPr>
            <a:t>The model needs to be dynamic, a “living” model</a:t>
          </a:r>
          <a:endParaRPr lang="en-US" dirty="0"/>
        </a:p>
      </dgm:t>
    </dgm:pt>
    <dgm:pt modelId="{B232499A-5F8A-43A2-88D8-5062020C8D67}" type="parTrans" cxnId="{330BA473-196F-47CF-BC31-090B0AA55318}">
      <dgm:prSet/>
      <dgm:spPr/>
      <dgm:t>
        <a:bodyPr/>
        <a:lstStyle/>
        <a:p>
          <a:pPr algn="ctr"/>
          <a:endParaRPr lang="en-US"/>
        </a:p>
      </dgm:t>
    </dgm:pt>
    <dgm:pt modelId="{76C68AA9-256F-4C33-9DF2-7D3078AE8109}" type="sibTrans" cxnId="{330BA473-196F-47CF-BC31-090B0AA55318}">
      <dgm:prSet/>
      <dgm:spPr/>
      <dgm:t>
        <a:bodyPr/>
        <a:lstStyle/>
        <a:p>
          <a:pPr algn="ctr"/>
          <a:endParaRPr lang="en-US"/>
        </a:p>
      </dgm:t>
    </dgm:pt>
    <dgm:pt modelId="{8D1768DA-2E15-4B59-B12E-6F94890EB16D}" type="pres">
      <dgm:prSet presAssocID="{28FDCF2F-75DA-4F6D-954F-30E98E47994A}" presName="Name0" presStyleCnt="0">
        <dgm:presLayoutVars>
          <dgm:dir/>
          <dgm:animLvl val="lvl"/>
          <dgm:resizeHandles val="exact"/>
        </dgm:presLayoutVars>
      </dgm:prSet>
      <dgm:spPr/>
    </dgm:pt>
    <dgm:pt modelId="{47A672CE-6607-4880-AFC2-F08F1E394B88}" type="pres">
      <dgm:prSet presAssocID="{C5570347-0E27-445E-8AB8-58946A9884B3}" presName="linNode" presStyleCnt="0"/>
      <dgm:spPr/>
    </dgm:pt>
    <dgm:pt modelId="{48DA2F22-67A5-4D6E-B71F-5CDD3A2D189A}" type="pres">
      <dgm:prSet presAssocID="{C5570347-0E27-445E-8AB8-58946A9884B3}" presName="parentText" presStyleLbl="node1" presStyleIdx="0" presStyleCnt="3">
        <dgm:presLayoutVars>
          <dgm:chMax val="1"/>
          <dgm:bulletEnabled val="1"/>
        </dgm:presLayoutVars>
      </dgm:prSet>
      <dgm:spPr/>
      <dgm:t>
        <a:bodyPr/>
        <a:lstStyle/>
        <a:p>
          <a:endParaRPr lang="en-US"/>
        </a:p>
      </dgm:t>
    </dgm:pt>
    <dgm:pt modelId="{09A32980-C047-4C22-9EDD-20FAF3F3EBD6}" type="pres">
      <dgm:prSet presAssocID="{606739DC-D3F9-4FA7-A78E-C8F249DD9465}" presName="sp" presStyleCnt="0"/>
      <dgm:spPr/>
    </dgm:pt>
    <dgm:pt modelId="{4FF6E331-4220-4F50-B4D5-1A60ECBCE731}" type="pres">
      <dgm:prSet presAssocID="{CBBF36FC-570D-45DE-8B8C-F8BB4FD6641F}" presName="linNode" presStyleCnt="0"/>
      <dgm:spPr/>
    </dgm:pt>
    <dgm:pt modelId="{804083CF-C072-42DE-A0C7-E4278310A633}" type="pres">
      <dgm:prSet presAssocID="{CBBF36FC-570D-45DE-8B8C-F8BB4FD6641F}" presName="parentText" presStyleLbl="node1" presStyleIdx="1" presStyleCnt="3">
        <dgm:presLayoutVars>
          <dgm:chMax val="1"/>
          <dgm:bulletEnabled val="1"/>
        </dgm:presLayoutVars>
      </dgm:prSet>
      <dgm:spPr/>
      <dgm:t>
        <a:bodyPr/>
        <a:lstStyle/>
        <a:p>
          <a:endParaRPr lang="en-US"/>
        </a:p>
      </dgm:t>
    </dgm:pt>
    <dgm:pt modelId="{651DB78C-5C44-4916-A770-8A1BAC2FC583}" type="pres">
      <dgm:prSet presAssocID="{3CCB5400-6501-4D64-BFDC-AE5308B85A97}" presName="sp" presStyleCnt="0"/>
      <dgm:spPr/>
    </dgm:pt>
    <dgm:pt modelId="{EDF5A979-278E-41FE-BED7-42563C2C8503}" type="pres">
      <dgm:prSet presAssocID="{095E339D-3E23-4174-B058-882535343B97}" presName="linNode" presStyleCnt="0"/>
      <dgm:spPr/>
    </dgm:pt>
    <dgm:pt modelId="{21C633FB-92E5-4F66-B7B7-70312E897B06}" type="pres">
      <dgm:prSet presAssocID="{095E339D-3E23-4174-B058-882535343B97}" presName="parentText" presStyleLbl="node1" presStyleIdx="2" presStyleCnt="3">
        <dgm:presLayoutVars>
          <dgm:chMax val="1"/>
          <dgm:bulletEnabled val="1"/>
        </dgm:presLayoutVars>
      </dgm:prSet>
      <dgm:spPr/>
      <dgm:t>
        <a:bodyPr/>
        <a:lstStyle/>
        <a:p>
          <a:endParaRPr lang="en-US"/>
        </a:p>
      </dgm:t>
    </dgm:pt>
  </dgm:ptLst>
  <dgm:cxnLst>
    <dgm:cxn modelId="{2DAC5CFD-D6B1-49BF-A76D-07BEF05301B7}" type="presOf" srcId="{095E339D-3E23-4174-B058-882535343B97}" destId="{21C633FB-92E5-4F66-B7B7-70312E897B06}" srcOrd="0" destOrd="0" presId="urn:microsoft.com/office/officeart/2005/8/layout/vList5"/>
    <dgm:cxn modelId="{2DB8AA3E-1121-4A0F-8462-45B994784CC0}" type="presOf" srcId="{C5570347-0E27-445E-8AB8-58946A9884B3}" destId="{48DA2F22-67A5-4D6E-B71F-5CDD3A2D189A}" srcOrd="0" destOrd="0" presId="urn:microsoft.com/office/officeart/2005/8/layout/vList5"/>
    <dgm:cxn modelId="{C1949FD1-BD46-40BE-BA3D-F56586B0E95E}" type="presOf" srcId="{CBBF36FC-570D-45DE-8B8C-F8BB4FD6641F}" destId="{804083CF-C072-42DE-A0C7-E4278310A633}" srcOrd="0" destOrd="0" presId="urn:microsoft.com/office/officeart/2005/8/layout/vList5"/>
    <dgm:cxn modelId="{69E3B561-EA45-4BB6-BAD8-7C41BBD5B7E5}" type="presOf" srcId="{28FDCF2F-75DA-4F6D-954F-30E98E47994A}" destId="{8D1768DA-2E15-4B59-B12E-6F94890EB16D}" srcOrd="0" destOrd="0" presId="urn:microsoft.com/office/officeart/2005/8/layout/vList5"/>
    <dgm:cxn modelId="{330BA473-196F-47CF-BC31-090B0AA55318}" srcId="{28FDCF2F-75DA-4F6D-954F-30E98E47994A}" destId="{095E339D-3E23-4174-B058-882535343B97}" srcOrd="2" destOrd="0" parTransId="{B232499A-5F8A-43A2-88D8-5062020C8D67}" sibTransId="{76C68AA9-256F-4C33-9DF2-7D3078AE8109}"/>
    <dgm:cxn modelId="{18C075A8-9F83-473A-8E30-F673B6A69E10}" srcId="{28FDCF2F-75DA-4F6D-954F-30E98E47994A}" destId="{CBBF36FC-570D-45DE-8B8C-F8BB4FD6641F}" srcOrd="1" destOrd="0" parTransId="{0811D787-F09E-455F-9F7B-828306E037FC}" sibTransId="{3CCB5400-6501-4D64-BFDC-AE5308B85A97}"/>
    <dgm:cxn modelId="{05FB23B4-FC9A-4952-A42D-BE07837D0823}" srcId="{28FDCF2F-75DA-4F6D-954F-30E98E47994A}" destId="{C5570347-0E27-445E-8AB8-58946A9884B3}" srcOrd="0" destOrd="0" parTransId="{4D2E960A-17AF-412A-88A6-B10EB008EA56}" sibTransId="{606739DC-D3F9-4FA7-A78E-C8F249DD9465}"/>
    <dgm:cxn modelId="{3C3D82C8-7A89-4A4C-8702-D151A5F4921D}" type="presParOf" srcId="{8D1768DA-2E15-4B59-B12E-6F94890EB16D}" destId="{47A672CE-6607-4880-AFC2-F08F1E394B88}" srcOrd="0" destOrd="0" presId="urn:microsoft.com/office/officeart/2005/8/layout/vList5"/>
    <dgm:cxn modelId="{F22344BF-B0CE-4569-928E-F0114356C2A2}" type="presParOf" srcId="{47A672CE-6607-4880-AFC2-F08F1E394B88}" destId="{48DA2F22-67A5-4D6E-B71F-5CDD3A2D189A}" srcOrd="0" destOrd="0" presId="urn:microsoft.com/office/officeart/2005/8/layout/vList5"/>
    <dgm:cxn modelId="{1744A47F-AC53-4858-BB8B-5C978D19F88D}" type="presParOf" srcId="{8D1768DA-2E15-4B59-B12E-6F94890EB16D}" destId="{09A32980-C047-4C22-9EDD-20FAF3F3EBD6}" srcOrd="1" destOrd="0" presId="urn:microsoft.com/office/officeart/2005/8/layout/vList5"/>
    <dgm:cxn modelId="{344CE945-2811-4D3C-B69F-FDEAB505308B}" type="presParOf" srcId="{8D1768DA-2E15-4B59-B12E-6F94890EB16D}" destId="{4FF6E331-4220-4F50-B4D5-1A60ECBCE731}" srcOrd="2" destOrd="0" presId="urn:microsoft.com/office/officeart/2005/8/layout/vList5"/>
    <dgm:cxn modelId="{07AF22AB-B451-4808-83EF-F06BFE4D5126}" type="presParOf" srcId="{4FF6E331-4220-4F50-B4D5-1A60ECBCE731}" destId="{804083CF-C072-42DE-A0C7-E4278310A633}" srcOrd="0" destOrd="0" presId="urn:microsoft.com/office/officeart/2005/8/layout/vList5"/>
    <dgm:cxn modelId="{753B0B99-0B47-4B6B-BF16-F350FEC175EF}" type="presParOf" srcId="{8D1768DA-2E15-4B59-B12E-6F94890EB16D}" destId="{651DB78C-5C44-4916-A770-8A1BAC2FC583}" srcOrd="3" destOrd="0" presId="urn:microsoft.com/office/officeart/2005/8/layout/vList5"/>
    <dgm:cxn modelId="{5A02837B-9E6C-4612-8DE5-946A581A6C36}" type="presParOf" srcId="{8D1768DA-2E15-4B59-B12E-6F94890EB16D}" destId="{EDF5A979-278E-41FE-BED7-42563C2C8503}" srcOrd="4" destOrd="0" presId="urn:microsoft.com/office/officeart/2005/8/layout/vList5"/>
    <dgm:cxn modelId="{0D3DA4B8-72A2-4AA0-9685-D1D4390C9F2B}" type="presParOf" srcId="{EDF5A979-278E-41FE-BED7-42563C2C8503}" destId="{21C633FB-92E5-4F66-B7B7-70312E897B06}" srcOrd="0"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5D1BE7-966C-4C90-BDC4-24F83958B185}">
      <dsp:nvSpPr>
        <dsp:cNvPr id="0" name=""/>
        <dsp:cNvSpPr/>
      </dsp:nvSpPr>
      <dsp:spPr>
        <a:xfrm rot="4396374">
          <a:off x="2831943" y="1227976"/>
          <a:ext cx="5327154" cy="3715025"/>
        </a:xfrm>
        <a:prstGeom prst="swooshArrow">
          <a:avLst>
            <a:gd name="adj1" fmla="val 16310"/>
            <a:gd name="adj2" fmla="val 31370"/>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5EEAE40-FB89-4A6A-B486-7CB506664529}">
      <dsp:nvSpPr>
        <dsp:cNvPr id="0" name=""/>
        <dsp:cNvSpPr/>
      </dsp:nvSpPr>
      <dsp:spPr>
        <a:xfrm>
          <a:off x="4827512" y="1713063"/>
          <a:ext cx="134527" cy="134527"/>
        </a:xfrm>
        <a:prstGeom prst="ellipse">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dsp:style>
    </dsp:sp>
    <dsp:sp modelId="{E53738B8-AB05-40DB-9CDF-43065595D8D7}">
      <dsp:nvSpPr>
        <dsp:cNvPr id="0" name=""/>
        <dsp:cNvSpPr/>
      </dsp:nvSpPr>
      <dsp:spPr>
        <a:xfrm>
          <a:off x="5748654" y="2456049"/>
          <a:ext cx="134527" cy="134527"/>
        </a:xfrm>
        <a:prstGeom prst="ellipse">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dsp:style>
    </dsp:sp>
    <dsp:sp modelId="{FB612BE0-FF44-468A-A06F-AB9319F48CE5}">
      <dsp:nvSpPr>
        <dsp:cNvPr id="0" name=""/>
        <dsp:cNvSpPr/>
      </dsp:nvSpPr>
      <dsp:spPr>
        <a:xfrm>
          <a:off x="6439001" y="3324922"/>
          <a:ext cx="134527" cy="134527"/>
        </a:xfrm>
        <a:prstGeom prst="ellipse">
          <a:avLst/>
        </a:prstGeom>
        <a:gradFill rotWithShape="0">
          <a:gsLst>
            <a:gs pos="0">
              <a:schemeClr val="accent1">
                <a:tint val="40000"/>
                <a:hueOff val="0"/>
                <a:satOff val="0"/>
                <a:lumOff val="0"/>
                <a:alphaOff val="0"/>
                <a:satMod val="103000"/>
                <a:lumMod val="102000"/>
                <a:tint val="94000"/>
              </a:schemeClr>
            </a:gs>
            <a:gs pos="50000">
              <a:schemeClr val="accent1">
                <a:tint val="40000"/>
                <a:hueOff val="0"/>
                <a:satOff val="0"/>
                <a:lumOff val="0"/>
                <a:alphaOff val="0"/>
                <a:satMod val="110000"/>
                <a:lumMod val="100000"/>
                <a:shade val="100000"/>
              </a:schemeClr>
            </a:gs>
            <a:gs pos="100000">
              <a:schemeClr val="accent1">
                <a:tint val="4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dsp:style>
    </dsp:sp>
    <dsp:sp modelId="{2515F561-FD3C-44E2-A027-9A4117876919}">
      <dsp:nvSpPr>
        <dsp:cNvPr id="0" name=""/>
        <dsp:cNvSpPr/>
      </dsp:nvSpPr>
      <dsp:spPr>
        <a:xfrm>
          <a:off x="2474827" y="0"/>
          <a:ext cx="2511588" cy="987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b" anchorCtr="0">
          <a:noAutofit/>
        </a:bodyPr>
        <a:lstStyle/>
        <a:p>
          <a:pPr lvl="0" algn="ctr" defTabSz="800100">
            <a:lnSpc>
              <a:spcPct val="90000"/>
            </a:lnSpc>
            <a:spcBef>
              <a:spcPct val="0"/>
            </a:spcBef>
            <a:spcAft>
              <a:spcPct val="35000"/>
            </a:spcAft>
          </a:pPr>
          <a:r>
            <a:rPr lang="en-US" sz="1800" b="0" kern="1200" dirty="0">
              <a:effectLst>
                <a:outerShdw blurRad="38100" dist="38100" dir="2700000" algn="tl">
                  <a:srgbClr val="000000">
                    <a:alpha val="43137"/>
                  </a:srgbClr>
                </a:outerShdw>
              </a:effectLst>
              <a:latin typeface="+mn-lt"/>
            </a:rPr>
            <a:t>Problem Overview</a:t>
          </a:r>
        </a:p>
      </dsp:txBody>
      <dsp:txXfrm>
        <a:off x="2474827" y="0"/>
        <a:ext cx="2511588" cy="987356"/>
      </dsp:txXfrm>
    </dsp:sp>
    <dsp:sp modelId="{DAAB43B1-C9B0-4E37-A40D-A6F371AA6025}">
      <dsp:nvSpPr>
        <dsp:cNvPr id="0" name=""/>
        <dsp:cNvSpPr/>
      </dsp:nvSpPr>
      <dsp:spPr>
        <a:xfrm>
          <a:off x="5597341" y="1286648"/>
          <a:ext cx="3665560" cy="987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l" defTabSz="755650">
            <a:lnSpc>
              <a:spcPct val="90000"/>
            </a:lnSpc>
            <a:spcBef>
              <a:spcPct val="0"/>
            </a:spcBef>
            <a:spcAft>
              <a:spcPct val="35000"/>
            </a:spcAft>
          </a:pPr>
          <a:r>
            <a:rPr lang="en-US" sz="1700" b="0" kern="1200" dirty="0">
              <a:effectLst>
                <a:outerShdw blurRad="38100" dist="38100" dir="2700000" algn="tl">
                  <a:srgbClr val="000000">
                    <a:alpha val="43137"/>
                  </a:srgbClr>
                </a:outerShdw>
              </a:effectLst>
              <a:latin typeface="+mn-lt"/>
            </a:rPr>
            <a:t>Business Understanding</a:t>
          </a:r>
        </a:p>
      </dsp:txBody>
      <dsp:txXfrm>
        <a:off x="5597341" y="1286648"/>
        <a:ext cx="3665560" cy="987356"/>
      </dsp:txXfrm>
    </dsp:sp>
    <dsp:sp modelId="{1F4DE329-E82E-4E00-8ABF-C4BB6368E742}">
      <dsp:nvSpPr>
        <dsp:cNvPr id="0" name=""/>
        <dsp:cNvSpPr/>
      </dsp:nvSpPr>
      <dsp:spPr>
        <a:xfrm>
          <a:off x="2474827" y="2029634"/>
          <a:ext cx="2918872" cy="987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r" defTabSz="800100">
            <a:lnSpc>
              <a:spcPct val="90000"/>
            </a:lnSpc>
            <a:spcBef>
              <a:spcPct val="0"/>
            </a:spcBef>
            <a:spcAft>
              <a:spcPct val="35000"/>
            </a:spcAft>
          </a:pPr>
          <a:r>
            <a:rPr lang="en-US" sz="1800" b="0" kern="1200" dirty="0">
              <a:effectLst>
                <a:outerShdw blurRad="38100" dist="38100" dir="2700000" algn="tl">
                  <a:srgbClr val="000000">
                    <a:alpha val="43137"/>
                  </a:srgbClr>
                </a:outerShdw>
              </a:effectLst>
              <a:latin typeface="+mn-lt"/>
            </a:rPr>
            <a:t>Predictive Analytics</a:t>
          </a:r>
        </a:p>
      </dsp:txBody>
      <dsp:txXfrm>
        <a:off x="2474827" y="2029634"/>
        <a:ext cx="2918872" cy="987356"/>
      </dsp:txXfrm>
    </dsp:sp>
    <dsp:sp modelId="{E0CAF002-2CD6-4A7D-B06B-2881AB6A711C}">
      <dsp:nvSpPr>
        <dsp:cNvPr id="0" name=""/>
        <dsp:cNvSpPr/>
      </dsp:nvSpPr>
      <dsp:spPr>
        <a:xfrm>
          <a:off x="7022837" y="2898508"/>
          <a:ext cx="2240065" cy="9873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l" defTabSz="755650">
            <a:lnSpc>
              <a:spcPct val="90000"/>
            </a:lnSpc>
            <a:spcBef>
              <a:spcPct val="0"/>
            </a:spcBef>
            <a:spcAft>
              <a:spcPct val="35000"/>
            </a:spcAft>
          </a:pPr>
          <a:r>
            <a:rPr lang="en-US" sz="1700" b="0" kern="1200" dirty="0">
              <a:effectLst>
                <a:outerShdw blurRad="38100" dist="38100" dir="2700000" algn="tl">
                  <a:srgbClr val="000000">
                    <a:alpha val="43137"/>
                  </a:srgbClr>
                </a:outerShdw>
              </a:effectLst>
              <a:latin typeface="+mn-lt"/>
            </a:rPr>
            <a:t>Descriptive Analytics</a:t>
          </a:r>
        </a:p>
      </dsp:txBody>
      <dsp:txXfrm>
        <a:off x="7022837" y="2898508"/>
        <a:ext cx="2240065" cy="987356"/>
      </dsp:txXfrm>
    </dsp:sp>
    <dsp:sp modelId="{E4CA0928-3E82-4767-8BF1-2F67D0DE8D51}">
      <dsp:nvSpPr>
        <dsp:cNvPr id="0" name=""/>
        <dsp:cNvSpPr/>
      </dsp:nvSpPr>
      <dsp:spPr>
        <a:xfrm>
          <a:off x="5830274" y="5277603"/>
          <a:ext cx="3394037" cy="4475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t" anchorCtr="0">
          <a:noAutofit/>
        </a:bodyPr>
        <a:lstStyle/>
        <a:p>
          <a:pPr lvl="0" algn="ctr" defTabSz="755650">
            <a:lnSpc>
              <a:spcPct val="90000"/>
            </a:lnSpc>
            <a:spcBef>
              <a:spcPct val="0"/>
            </a:spcBef>
            <a:spcAft>
              <a:spcPct val="35000"/>
            </a:spcAft>
          </a:pPr>
          <a:r>
            <a:rPr lang="en-US" sz="1700" b="0" kern="1200" dirty="0">
              <a:effectLst>
                <a:outerShdw blurRad="38100" dist="38100" dir="2700000" algn="tl">
                  <a:srgbClr val="000000">
                    <a:alpha val="43137"/>
                  </a:srgbClr>
                </a:outerShdw>
              </a:effectLst>
              <a:latin typeface="+mn-lt"/>
            </a:rPr>
            <a:t>Recommendation</a:t>
          </a:r>
        </a:p>
      </dsp:txBody>
      <dsp:txXfrm>
        <a:off x="5830274" y="5277603"/>
        <a:ext cx="3394037" cy="4475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05DE1D-6B22-4786-A94E-3443F6AD5CE2}">
      <dsp:nvSpPr>
        <dsp:cNvPr id="0" name=""/>
        <dsp:cNvSpPr/>
      </dsp:nvSpPr>
      <dsp:spPr>
        <a:xfrm>
          <a:off x="0" y="611259"/>
          <a:ext cx="3859776" cy="1638574"/>
        </a:xfrm>
        <a:prstGeom prst="leftRightRibbon">
          <a:avLst/>
        </a:prstGeom>
        <a:solidFill>
          <a:schemeClr val="tx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E34579-F224-4167-AFAF-0CD3FC73872D}">
      <dsp:nvSpPr>
        <dsp:cNvPr id="0" name=""/>
        <dsp:cNvSpPr/>
      </dsp:nvSpPr>
      <dsp:spPr>
        <a:xfrm>
          <a:off x="468092" y="927425"/>
          <a:ext cx="1287255" cy="76455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81788" rIns="0" bIns="87630" numCol="1" spcCol="1270" anchor="ctr" anchorCtr="0">
          <a:noAutofit/>
        </a:bodyPr>
        <a:lstStyle/>
        <a:p>
          <a:pPr lvl="0" algn="ctr" defTabSz="1022350">
            <a:lnSpc>
              <a:spcPct val="90000"/>
            </a:lnSpc>
            <a:spcBef>
              <a:spcPct val="0"/>
            </a:spcBef>
            <a:spcAft>
              <a:spcPct val="35000"/>
            </a:spcAft>
          </a:pPr>
          <a:r>
            <a:rPr lang="en-US" sz="2300" kern="1200" dirty="0"/>
            <a:t>Customers</a:t>
          </a:r>
        </a:p>
      </dsp:txBody>
      <dsp:txXfrm>
        <a:off x="468092" y="927425"/>
        <a:ext cx="1287255" cy="764551"/>
      </dsp:txXfrm>
    </dsp:sp>
    <dsp:sp modelId="{00B177AE-A93F-43B1-9849-A1F19F797EAE}">
      <dsp:nvSpPr>
        <dsp:cNvPr id="0" name=""/>
        <dsp:cNvSpPr/>
      </dsp:nvSpPr>
      <dsp:spPr>
        <a:xfrm>
          <a:off x="1989727" y="1058393"/>
          <a:ext cx="1521301" cy="76455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81788" rIns="0" bIns="87630" numCol="1" spcCol="1270" anchor="ctr" anchorCtr="0">
          <a:noAutofit/>
        </a:bodyPr>
        <a:lstStyle/>
        <a:p>
          <a:pPr lvl="0" algn="ctr" defTabSz="1022350">
            <a:lnSpc>
              <a:spcPct val="90000"/>
            </a:lnSpc>
            <a:spcBef>
              <a:spcPct val="0"/>
            </a:spcBef>
            <a:spcAft>
              <a:spcPct val="35000"/>
            </a:spcAft>
          </a:pPr>
          <a:r>
            <a:rPr lang="en-US" sz="2300" kern="1200" dirty="0"/>
            <a:t>Consumers</a:t>
          </a:r>
        </a:p>
      </dsp:txBody>
      <dsp:txXfrm>
        <a:off x="1989727" y="1058393"/>
        <a:ext cx="1521301" cy="7645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B6738C-B4E0-410E-8CA3-F85DAE0D3C5A}">
      <dsp:nvSpPr>
        <dsp:cNvPr id="0" name=""/>
        <dsp:cNvSpPr/>
      </dsp:nvSpPr>
      <dsp:spPr>
        <a:xfrm>
          <a:off x="4078" y="1819601"/>
          <a:ext cx="2086152" cy="735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lvl="0" algn="ctr" defTabSz="977900">
            <a:lnSpc>
              <a:spcPct val="90000"/>
            </a:lnSpc>
            <a:spcBef>
              <a:spcPct val="0"/>
            </a:spcBef>
            <a:spcAft>
              <a:spcPct val="35000"/>
            </a:spcAft>
          </a:pPr>
          <a:r>
            <a:rPr lang="en-US" sz="2200" b="1" kern="1200" dirty="0"/>
            <a:t>Business Understanding</a:t>
          </a:r>
        </a:p>
      </dsp:txBody>
      <dsp:txXfrm>
        <a:off x="4078" y="1819601"/>
        <a:ext cx="2086152" cy="735075"/>
      </dsp:txXfrm>
    </dsp:sp>
    <dsp:sp modelId="{A3D899EA-C169-4B29-AA5E-15022F31EAB2}">
      <dsp:nvSpPr>
        <dsp:cNvPr id="0" name=""/>
        <dsp:cNvSpPr/>
      </dsp:nvSpPr>
      <dsp:spPr>
        <a:xfrm>
          <a:off x="2090230" y="1153440"/>
          <a:ext cx="417230" cy="2067398"/>
        </a:xfrm>
        <a:prstGeom prst="leftBrace">
          <a:avLst>
            <a:gd name="adj1" fmla="val 35000"/>
            <a:gd name="adj2" fmla="val 50000"/>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A23630-66B3-4037-986B-C225A011EBF1}">
      <dsp:nvSpPr>
        <dsp:cNvPr id="0" name=""/>
        <dsp:cNvSpPr/>
      </dsp:nvSpPr>
      <dsp:spPr>
        <a:xfrm>
          <a:off x="2674353" y="1153440"/>
          <a:ext cx="5674333" cy="2067398"/>
        </a:xfrm>
        <a:prstGeom prst="rect">
          <a:avLst/>
        </a:prstGeom>
        <a:gradFill rotWithShape="0">
          <a:gsLst>
            <a:gs pos="0">
              <a:schemeClr val="accent1">
                <a:shade val="80000"/>
                <a:hueOff val="0"/>
                <a:satOff val="0"/>
                <a:lumOff val="0"/>
                <a:alphaOff val="0"/>
                <a:satMod val="103000"/>
                <a:lumMod val="102000"/>
                <a:tint val="94000"/>
              </a:schemeClr>
            </a:gs>
            <a:gs pos="50000">
              <a:schemeClr val="accent1">
                <a:shade val="80000"/>
                <a:hueOff val="0"/>
                <a:satOff val="0"/>
                <a:lumOff val="0"/>
                <a:alphaOff val="0"/>
                <a:satMod val="110000"/>
                <a:lumMod val="100000"/>
                <a:shade val="100000"/>
              </a:schemeClr>
            </a:gs>
            <a:gs pos="100000">
              <a:schemeClr val="accent1">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Font typeface="Arial" panose="020B0604020202020204" pitchFamily="34" charset="0"/>
            <a:buChar char="••"/>
          </a:pPr>
          <a:r>
            <a:rPr lang="en-US" sz="2200" kern="1200" dirty="0">
              <a:effectLst>
                <a:outerShdw blurRad="38100" dist="38100" dir="2700000" algn="tl">
                  <a:srgbClr val="000000">
                    <a:alpha val="43137"/>
                  </a:srgbClr>
                </a:outerShdw>
              </a:effectLst>
              <a:latin typeface="+mj-lt"/>
              <a:sym typeface="Calibri"/>
            </a:rPr>
            <a:t>Converting consumers into leads for customers (rental property managers)</a:t>
          </a:r>
          <a:endParaRPr lang="en-US" sz="2200" kern="1200" dirty="0">
            <a:effectLst>
              <a:outerShdw blurRad="38100" dist="38100" dir="2700000" algn="tl">
                <a:srgbClr val="000000">
                  <a:alpha val="43137"/>
                </a:srgbClr>
              </a:outerShdw>
            </a:effectLst>
            <a:latin typeface="+mj-lt"/>
          </a:endParaRPr>
        </a:p>
        <a:p>
          <a:pPr marL="228600" lvl="1" indent="-228600" algn="l" defTabSz="977900">
            <a:lnSpc>
              <a:spcPct val="90000"/>
            </a:lnSpc>
            <a:spcBef>
              <a:spcPct val="0"/>
            </a:spcBef>
            <a:spcAft>
              <a:spcPct val="15000"/>
            </a:spcAft>
            <a:buFont typeface="Arial" panose="020B0604020202020204" pitchFamily="34" charset="0"/>
            <a:buChar char="••"/>
          </a:pPr>
          <a:r>
            <a:rPr lang="en-US" sz="2200" kern="1200" dirty="0">
              <a:effectLst>
                <a:outerShdw blurRad="38100" dist="38100" dir="2700000" algn="tl">
                  <a:srgbClr val="000000">
                    <a:alpha val="43137"/>
                  </a:srgbClr>
                </a:outerShdw>
              </a:effectLst>
              <a:latin typeface="+mj-lt"/>
              <a:sym typeface="Calibri"/>
            </a:rPr>
            <a:t>Customers in return purchase subscription packages from </a:t>
          </a:r>
          <a:r>
            <a:rPr lang="en-US" sz="2200" kern="1200" dirty="0" err="1">
              <a:effectLst>
                <a:outerShdw blurRad="38100" dist="38100" dir="2700000" algn="tl">
                  <a:srgbClr val="000000">
                    <a:alpha val="43137"/>
                  </a:srgbClr>
                </a:outerShdw>
              </a:effectLst>
              <a:latin typeface="+mj-lt"/>
              <a:sym typeface="Calibri"/>
            </a:rPr>
            <a:t>RentPath</a:t>
          </a:r>
          <a:r>
            <a:rPr lang="en-US" sz="2200" kern="1200" dirty="0">
              <a:effectLst>
                <a:outerShdw blurRad="38100" dist="38100" dir="2700000" algn="tl">
                  <a:srgbClr val="000000">
                    <a:alpha val="43137"/>
                  </a:srgbClr>
                </a:outerShdw>
              </a:effectLst>
              <a:latin typeface="+mj-lt"/>
              <a:sym typeface="Calibri"/>
            </a:rPr>
            <a:t> to advertise properties on the company’s affiliated sites (e.g., </a:t>
          </a:r>
          <a:r>
            <a:rPr lang="en-US" sz="2200" kern="1200" dirty="0" err="1">
              <a:effectLst>
                <a:outerShdw blurRad="38100" dist="38100" dir="2700000" algn="tl">
                  <a:srgbClr val="000000">
                    <a:alpha val="43137"/>
                  </a:srgbClr>
                </a:outerShdw>
              </a:effectLst>
              <a:latin typeface="+mj-lt"/>
              <a:sym typeface="Calibri"/>
            </a:rPr>
            <a:t>ApartmentGuide</a:t>
          </a:r>
          <a:r>
            <a:rPr lang="en-US" sz="2200" kern="1200" dirty="0">
              <a:effectLst>
                <a:outerShdw blurRad="38100" dist="38100" dir="2700000" algn="tl">
                  <a:srgbClr val="000000">
                    <a:alpha val="43137"/>
                  </a:srgbClr>
                </a:outerShdw>
              </a:effectLst>
              <a:latin typeface="+mj-lt"/>
              <a:sym typeface="Calibri"/>
            </a:rPr>
            <a:t>)</a:t>
          </a:r>
          <a:endParaRPr lang="en-US" sz="2200" kern="1200" dirty="0">
            <a:effectLst>
              <a:outerShdw blurRad="38100" dist="38100" dir="2700000" algn="tl">
                <a:srgbClr val="000000">
                  <a:alpha val="43137"/>
                </a:srgbClr>
              </a:outerShdw>
            </a:effectLst>
            <a:latin typeface="+mj-lt"/>
          </a:endParaRPr>
        </a:p>
      </dsp:txBody>
      <dsp:txXfrm>
        <a:off x="2674353" y="1153440"/>
        <a:ext cx="5674333" cy="2067398"/>
      </dsp:txXfrm>
    </dsp:sp>
    <dsp:sp modelId="{3BB077D2-D12B-4B72-8880-06CC5E04EFA1}">
      <dsp:nvSpPr>
        <dsp:cNvPr id="0" name=""/>
        <dsp:cNvSpPr/>
      </dsp:nvSpPr>
      <dsp:spPr>
        <a:xfrm>
          <a:off x="4078" y="3300038"/>
          <a:ext cx="2086152" cy="7350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55880" rIns="156464" bIns="55880" numCol="1" spcCol="1270" anchor="ctr" anchorCtr="0">
          <a:noAutofit/>
        </a:bodyPr>
        <a:lstStyle/>
        <a:p>
          <a:pPr lvl="0" algn="ctr" defTabSz="977900">
            <a:lnSpc>
              <a:spcPct val="90000"/>
            </a:lnSpc>
            <a:spcBef>
              <a:spcPct val="0"/>
            </a:spcBef>
            <a:spcAft>
              <a:spcPct val="35000"/>
            </a:spcAft>
          </a:pPr>
          <a:r>
            <a:rPr lang="en-US" sz="2200" b="1" kern="1200" dirty="0"/>
            <a:t>Business Environment</a:t>
          </a:r>
        </a:p>
      </dsp:txBody>
      <dsp:txXfrm>
        <a:off x="4078" y="3300038"/>
        <a:ext cx="2086152" cy="735075"/>
      </dsp:txXfrm>
    </dsp:sp>
    <dsp:sp modelId="{6227FB69-9E1B-40E5-A98C-3DD69FFF9BCA}">
      <dsp:nvSpPr>
        <dsp:cNvPr id="0" name=""/>
        <dsp:cNvSpPr/>
      </dsp:nvSpPr>
      <dsp:spPr>
        <a:xfrm>
          <a:off x="2090230" y="3300038"/>
          <a:ext cx="417230" cy="735075"/>
        </a:xfrm>
        <a:prstGeom prst="leftBrace">
          <a:avLst>
            <a:gd name="adj1" fmla="val 35000"/>
            <a:gd name="adj2" fmla="val 50000"/>
          </a:avLst>
        </a:pr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75616A-E46C-44E9-9C6D-8D78439B8BBC}">
      <dsp:nvSpPr>
        <dsp:cNvPr id="0" name=""/>
        <dsp:cNvSpPr/>
      </dsp:nvSpPr>
      <dsp:spPr>
        <a:xfrm>
          <a:off x="2674353" y="3300038"/>
          <a:ext cx="5674333" cy="735075"/>
        </a:xfrm>
        <a:prstGeom prst="rect">
          <a:avLst/>
        </a:prstGeom>
        <a:gradFill rotWithShape="0">
          <a:gsLst>
            <a:gs pos="0">
              <a:schemeClr val="accent1">
                <a:shade val="80000"/>
                <a:hueOff val="346308"/>
                <a:satOff val="-18790"/>
                <a:lumOff val="29354"/>
                <a:alphaOff val="0"/>
                <a:satMod val="103000"/>
                <a:lumMod val="102000"/>
                <a:tint val="94000"/>
              </a:schemeClr>
            </a:gs>
            <a:gs pos="50000">
              <a:schemeClr val="accent1">
                <a:shade val="80000"/>
                <a:hueOff val="346308"/>
                <a:satOff val="-18790"/>
                <a:lumOff val="29354"/>
                <a:alphaOff val="0"/>
                <a:satMod val="110000"/>
                <a:lumMod val="100000"/>
                <a:shade val="100000"/>
              </a:schemeClr>
            </a:gs>
            <a:gs pos="100000">
              <a:schemeClr val="accent1">
                <a:shade val="80000"/>
                <a:hueOff val="346308"/>
                <a:satOff val="-18790"/>
                <a:lumOff val="2935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3820" tIns="83820" rIns="83820" bIns="83820" numCol="1" spcCol="1270" anchor="ctr" anchorCtr="0">
          <a:noAutofit/>
        </a:bodyPr>
        <a:lstStyle/>
        <a:p>
          <a:pPr marL="228600" lvl="1" indent="-228600" algn="l" defTabSz="977900">
            <a:lnSpc>
              <a:spcPct val="90000"/>
            </a:lnSpc>
            <a:spcBef>
              <a:spcPct val="0"/>
            </a:spcBef>
            <a:spcAft>
              <a:spcPct val="15000"/>
            </a:spcAft>
            <a:buFont typeface="Arial" panose="020B0604020202020204" pitchFamily="34" charset="0"/>
            <a:buChar char="••"/>
          </a:pPr>
          <a:r>
            <a:rPr lang="en-US" sz="2200" kern="1200" dirty="0">
              <a:effectLst>
                <a:outerShdw blurRad="38100" dist="38100" dir="2700000" algn="tl">
                  <a:srgbClr val="000000">
                    <a:alpha val="43137"/>
                  </a:srgbClr>
                </a:outerShdw>
              </a:effectLst>
              <a:latin typeface="+mj-lt"/>
              <a:sym typeface="Calibri"/>
            </a:rPr>
            <a:t>Two-sided marketplace</a:t>
          </a:r>
          <a:endParaRPr lang="en-US" sz="2200" kern="1200" dirty="0">
            <a:effectLst>
              <a:outerShdw blurRad="38100" dist="38100" dir="2700000" algn="tl">
                <a:srgbClr val="000000">
                  <a:alpha val="43137"/>
                </a:srgbClr>
              </a:outerShdw>
            </a:effectLst>
            <a:latin typeface="+mj-lt"/>
          </a:endParaRPr>
        </a:p>
      </dsp:txBody>
      <dsp:txXfrm>
        <a:off x="2674353" y="3300038"/>
        <a:ext cx="5674333" cy="7350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646607-7A8D-472D-92D8-7AE4AC4CCA0F}">
      <dsp:nvSpPr>
        <dsp:cNvPr id="0" name=""/>
        <dsp:cNvSpPr/>
      </dsp:nvSpPr>
      <dsp:spPr>
        <a:xfrm>
          <a:off x="1759" y="1747228"/>
          <a:ext cx="1789555" cy="894777"/>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dirty="0">
              <a:latin typeface="+mn-lt"/>
            </a:rPr>
            <a:t>First-Time Visitors</a:t>
          </a:r>
        </a:p>
      </dsp:txBody>
      <dsp:txXfrm>
        <a:off x="27966" y="1773435"/>
        <a:ext cx="1737141" cy="842363"/>
      </dsp:txXfrm>
    </dsp:sp>
    <dsp:sp modelId="{4F92BD28-7ED2-4E97-A781-C2114BCC71B7}">
      <dsp:nvSpPr>
        <dsp:cNvPr id="0" name=""/>
        <dsp:cNvSpPr/>
      </dsp:nvSpPr>
      <dsp:spPr>
        <a:xfrm rot="18289469">
          <a:off x="1522483" y="1661772"/>
          <a:ext cx="1253487" cy="36694"/>
        </a:xfrm>
        <a:custGeom>
          <a:avLst/>
          <a:gdLst/>
          <a:ahLst/>
          <a:cxnLst/>
          <a:rect l="0" t="0" r="0" b="0"/>
          <a:pathLst>
            <a:path>
              <a:moveTo>
                <a:pt x="0" y="18347"/>
              </a:moveTo>
              <a:lnTo>
                <a:pt x="1253487" y="18347"/>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latin typeface="+mn-lt"/>
          </a:endParaRPr>
        </a:p>
      </dsp:txBody>
      <dsp:txXfrm>
        <a:off x="2117889" y="1648782"/>
        <a:ext cx="62674" cy="62674"/>
      </dsp:txXfrm>
    </dsp:sp>
    <dsp:sp modelId="{B8111931-051E-45F0-8997-2FD398351D4B}">
      <dsp:nvSpPr>
        <dsp:cNvPr id="0" name=""/>
        <dsp:cNvSpPr/>
      </dsp:nvSpPr>
      <dsp:spPr>
        <a:xfrm>
          <a:off x="2507138" y="718233"/>
          <a:ext cx="1789555" cy="894777"/>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dirty="0">
              <a:latin typeface="+mn-lt"/>
            </a:rPr>
            <a:t>Churn</a:t>
          </a:r>
          <a:r>
            <a:rPr lang="en-US" sz="2100" kern="1200" dirty="0">
              <a:latin typeface="+mn-lt"/>
            </a:rPr>
            <a:t> </a:t>
          </a:r>
        </a:p>
        <a:p>
          <a:pPr lvl="0" algn="ctr" defTabSz="1066800">
            <a:lnSpc>
              <a:spcPct val="90000"/>
            </a:lnSpc>
            <a:spcBef>
              <a:spcPct val="0"/>
            </a:spcBef>
            <a:spcAft>
              <a:spcPct val="35000"/>
            </a:spcAft>
          </a:pPr>
          <a:r>
            <a:rPr lang="en-US" sz="2100" kern="1200" dirty="0">
              <a:latin typeface="+mn-lt"/>
            </a:rPr>
            <a:t>74.48%</a:t>
          </a:r>
        </a:p>
      </dsp:txBody>
      <dsp:txXfrm>
        <a:off x="2533345" y="744440"/>
        <a:ext cx="1737141" cy="842363"/>
      </dsp:txXfrm>
    </dsp:sp>
    <dsp:sp modelId="{4038919F-041A-4EC0-A848-11D427EFE3A3}">
      <dsp:nvSpPr>
        <dsp:cNvPr id="0" name=""/>
        <dsp:cNvSpPr/>
      </dsp:nvSpPr>
      <dsp:spPr>
        <a:xfrm rot="19457599">
          <a:off x="4213836" y="890026"/>
          <a:ext cx="881537" cy="36694"/>
        </a:xfrm>
        <a:custGeom>
          <a:avLst/>
          <a:gdLst/>
          <a:ahLst/>
          <a:cxnLst/>
          <a:rect l="0" t="0" r="0" b="0"/>
          <a:pathLst>
            <a:path>
              <a:moveTo>
                <a:pt x="0" y="18347"/>
              </a:moveTo>
              <a:lnTo>
                <a:pt x="881537" y="18347"/>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latin typeface="+mn-lt"/>
          </a:endParaRPr>
        </a:p>
      </dsp:txBody>
      <dsp:txXfrm>
        <a:off x="4632566" y="886335"/>
        <a:ext cx="44076" cy="44076"/>
      </dsp:txXfrm>
    </dsp:sp>
    <dsp:sp modelId="{F538F586-A670-455A-BFC1-EB31A5E902A7}">
      <dsp:nvSpPr>
        <dsp:cNvPr id="0" name=""/>
        <dsp:cNvSpPr/>
      </dsp:nvSpPr>
      <dsp:spPr>
        <a:xfrm>
          <a:off x="5012516" y="203736"/>
          <a:ext cx="1789555" cy="894777"/>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dirty="0">
              <a:latin typeface="+mn-lt"/>
            </a:rPr>
            <a:t>Lead</a:t>
          </a:r>
        </a:p>
        <a:p>
          <a:pPr lvl="0" algn="ctr" defTabSz="1066800">
            <a:lnSpc>
              <a:spcPct val="90000"/>
            </a:lnSpc>
            <a:spcBef>
              <a:spcPct val="0"/>
            </a:spcBef>
            <a:spcAft>
              <a:spcPct val="35000"/>
            </a:spcAft>
          </a:pPr>
          <a:r>
            <a:rPr lang="en-US" sz="2100" kern="1200" dirty="0">
              <a:latin typeface="+mn-lt"/>
            </a:rPr>
            <a:t>3.38%</a:t>
          </a:r>
        </a:p>
      </dsp:txBody>
      <dsp:txXfrm>
        <a:off x="5038723" y="229943"/>
        <a:ext cx="1737141" cy="842363"/>
      </dsp:txXfrm>
    </dsp:sp>
    <dsp:sp modelId="{2EFD4A60-953E-41CC-9EA9-86FF92E96BD0}">
      <dsp:nvSpPr>
        <dsp:cNvPr id="0" name=""/>
        <dsp:cNvSpPr/>
      </dsp:nvSpPr>
      <dsp:spPr>
        <a:xfrm rot="2142401">
          <a:off x="4213836" y="1404523"/>
          <a:ext cx="881537" cy="36694"/>
        </a:xfrm>
        <a:custGeom>
          <a:avLst/>
          <a:gdLst/>
          <a:ahLst/>
          <a:cxnLst/>
          <a:rect l="0" t="0" r="0" b="0"/>
          <a:pathLst>
            <a:path>
              <a:moveTo>
                <a:pt x="0" y="18347"/>
              </a:moveTo>
              <a:lnTo>
                <a:pt x="881537" y="18347"/>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latin typeface="+mn-lt"/>
          </a:endParaRPr>
        </a:p>
      </dsp:txBody>
      <dsp:txXfrm>
        <a:off x="4632566" y="1400832"/>
        <a:ext cx="44076" cy="44076"/>
      </dsp:txXfrm>
    </dsp:sp>
    <dsp:sp modelId="{E02E9BC8-E9C6-4AD6-ABCE-685AA44F934C}">
      <dsp:nvSpPr>
        <dsp:cNvPr id="0" name=""/>
        <dsp:cNvSpPr/>
      </dsp:nvSpPr>
      <dsp:spPr>
        <a:xfrm>
          <a:off x="5012516" y="1232730"/>
          <a:ext cx="1789555" cy="894777"/>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a:latin typeface="+mn-lt"/>
            </a:rPr>
            <a:t>No Lead</a:t>
          </a:r>
        </a:p>
        <a:p>
          <a:pPr lvl="0" algn="ctr" defTabSz="1066800">
            <a:lnSpc>
              <a:spcPct val="90000"/>
            </a:lnSpc>
            <a:spcBef>
              <a:spcPct val="0"/>
            </a:spcBef>
            <a:spcAft>
              <a:spcPct val="35000"/>
            </a:spcAft>
          </a:pPr>
          <a:r>
            <a:rPr lang="en-US" sz="2400" kern="1200">
              <a:latin typeface="+mn-lt"/>
            </a:rPr>
            <a:t>96.62%</a:t>
          </a:r>
          <a:endParaRPr lang="en-US" sz="2400" kern="1200" dirty="0">
            <a:latin typeface="+mn-lt"/>
          </a:endParaRPr>
        </a:p>
      </dsp:txBody>
      <dsp:txXfrm>
        <a:off x="5038723" y="1258937"/>
        <a:ext cx="1737141" cy="842363"/>
      </dsp:txXfrm>
    </dsp:sp>
    <dsp:sp modelId="{02FCBA7F-3FEA-4964-B827-D07D11728882}">
      <dsp:nvSpPr>
        <dsp:cNvPr id="0" name=""/>
        <dsp:cNvSpPr/>
      </dsp:nvSpPr>
      <dsp:spPr>
        <a:xfrm rot="3277435">
          <a:off x="1525627" y="2690767"/>
          <a:ext cx="1261997" cy="36694"/>
        </a:xfrm>
        <a:custGeom>
          <a:avLst/>
          <a:gdLst/>
          <a:ahLst/>
          <a:cxnLst/>
          <a:rect l="0" t="0" r="0" b="0"/>
          <a:pathLst>
            <a:path>
              <a:moveTo>
                <a:pt x="0" y="18347"/>
              </a:moveTo>
              <a:lnTo>
                <a:pt x="1261997" y="18347"/>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latin typeface="+mn-lt"/>
          </a:endParaRPr>
        </a:p>
      </dsp:txBody>
      <dsp:txXfrm>
        <a:off x="2125076" y="2677564"/>
        <a:ext cx="63099" cy="63099"/>
      </dsp:txXfrm>
    </dsp:sp>
    <dsp:sp modelId="{AEB9042F-AA5C-4388-8F45-8D359CF37A0B}">
      <dsp:nvSpPr>
        <dsp:cNvPr id="0" name=""/>
        <dsp:cNvSpPr/>
      </dsp:nvSpPr>
      <dsp:spPr>
        <a:xfrm>
          <a:off x="2521937" y="2776222"/>
          <a:ext cx="1789555" cy="894777"/>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a:latin typeface="+mn-lt"/>
            </a:rPr>
            <a:t>Revisit</a:t>
          </a:r>
        </a:p>
        <a:p>
          <a:pPr lvl="0" algn="ctr" defTabSz="1066800">
            <a:lnSpc>
              <a:spcPct val="90000"/>
            </a:lnSpc>
            <a:spcBef>
              <a:spcPct val="0"/>
            </a:spcBef>
            <a:spcAft>
              <a:spcPct val="35000"/>
            </a:spcAft>
          </a:pPr>
          <a:r>
            <a:rPr lang="en-US" sz="2100" kern="1200">
              <a:latin typeface="+mn-lt"/>
            </a:rPr>
            <a:t>25.52%</a:t>
          </a:r>
          <a:endParaRPr lang="en-US" sz="2100" kern="1200" dirty="0">
            <a:latin typeface="+mn-lt"/>
          </a:endParaRPr>
        </a:p>
      </dsp:txBody>
      <dsp:txXfrm>
        <a:off x="2548144" y="2802429"/>
        <a:ext cx="1737141" cy="842363"/>
      </dsp:txXfrm>
    </dsp:sp>
    <dsp:sp modelId="{98A6E1BF-75F6-457F-B30F-3B063C1ED863}">
      <dsp:nvSpPr>
        <dsp:cNvPr id="0" name=""/>
        <dsp:cNvSpPr/>
      </dsp:nvSpPr>
      <dsp:spPr>
        <a:xfrm rot="19423450">
          <a:off x="4227223" y="2948015"/>
          <a:ext cx="869563" cy="36694"/>
        </a:xfrm>
        <a:custGeom>
          <a:avLst/>
          <a:gdLst/>
          <a:ahLst/>
          <a:cxnLst/>
          <a:rect l="0" t="0" r="0" b="0"/>
          <a:pathLst>
            <a:path>
              <a:moveTo>
                <a:pt x="0" y="18347"/>
              </a:moveTo>
              <a:lnTo>
                <a:pt x="869563" y="18347"/>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latin typeface="+mn-lt"/>
          </a:endParaRPr>
        </a:p>
      </dsp:txBody>
      <dsp:txXfrm>
        <a:off x="4640265" y="2944623"/>
        <a:ext cx="43478" cy="43478"/>
      </dsp:txXfrm>
    </dsp:sp>
    <dsp:sp modelId="{694F20CC-CE70-4267-B697-C7358B05C2E5}">
      <dsp:nvSpPr>
        <dsp:cNvPr id="0" name=""/>
        <dsp:cNvSpPr/>
      </dsp:nvSpPr>
      <dsp:spPr>
        <a:xfrm>
          <a:off x="5012516" y="2261725"/>
          <a:ext cx="1789555" cy="894777"/>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dirty="0">
              <a:latin typeface="+mn-lt"/>
            </a:rPr>
            <a:t>Lead</a:t>
          </a:r>
        </a:p>
        <a:p>
          <a:pPr lvl="0" algn="ctr" defTabSz="1066800">
            <a:lnSpc>
              <a:spcPct val="90000"/>
            </a:lnSpc>
            <a:spcBef>
              <a:spcPct val="0"/>
            </a:spcBef>
            <a:spcAft>
              <a:spcPct val="35000"/>
            </a:spcAft>
          </a:pPr>
          <a:r>
            <a:rPr lang="en-US" sz="2100" kern="1200" dirty="0">
              <a:latin typeface="+mn-lt"/>
            </a:rPr>
            <a:t>5.78% </a:t>
          </a:r>
        </a:p>
      </dsp:txBody>
      <dsp:txXfrm>
        <a:off x="5038723" y="2287932"/>
        <a:ext cx="1737141" cy="842363"/>
      </dsp:txXfrm>
    </dsp:sp>
    <dsp:sp modelId="{570189E4-D77B-4028-8E97-80674FCF8206}">
      <dsp:nvSpPr>
        <dsp:cNvPr id="0" name=""/>
        <dsp:cNvSpPr/>
      </dsp:nvSpPr>
      <dsp:spPr>
        <a:xfrm rot="2176550">
          <a:off x="4227223" y="3462513"/>
          <a:ext cx="869563" cy="36694"/>
        </a:xfrm>
        <a:custGeom>
          <a:avLst/>
          <a:gdLst/>
          <a:ahLst/>
          <a:cxnLst/>
          <a:rect l="0" t="0" r="0" b="0"/>
          <a:pathLst>
            <a:path>
              <a:moveTo>
                <a:pt x="0" y="18347"/>
              </a:moveTo>
              <a:lnTo>
                <a:pt x="869563" y="18347"/>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latin typeface="+mn-lt"/>
          </a:endParaRPr>
        </a:p>
      </dsp:txBody>
      <dsp:txXfrm>
        <a:off x="4640265" y="3459121"/>
        <a:ext cx="43478" cy="43478"/>
      </dsp:txXfrm>
    </dsp:sp>
    <dsp:sp modelId="{57CF9A39-2009-413A-A155-685957A97C02}">
      <dsp:nvSpPr>
        <dsp:cNvPr id="0" name=""/>
        <dsp:cNvSpPr/>
      </dsp:nvSpPr>
      <dsp:spPr>
        <a:xfrm>
          <a:off x="5012516" y="3290719"/>
          <a:ext cx="1789555" cy="894777"/>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a:latin typeface="+mn-lt"/>
            </a:rPr>
            <a:t>No Lead</a:t>
          </a:r>
        </a:p>
        <a:p>
          <a:pPr lvl="0" algn="ctr" defTabSz="1066800">
            <a:lnSpc>
              <a:spcPct val="90000"/>
            </a:lnSpc>
            <a:spcBef>
              <a:spcPct val="0"/>
            </a:spcBef>
            <a:spcAft>
              <a:spcPct val="35000"/>
            </a:spcAft>
          </a:pPr>
          <a:r>
            <a:rPr lang="en-US" sz="2400" kern="1200">
              <a:latin typeface="+mn-lt"/>
            </a:rPr>
            <a:t>94.22%</a:t>
          </a:r>
          <a:endParaRPr lang="en-US" sz="2400" kern="1200" dirty="0">
            <a:latin typeface="+mn-lt"/>
          </a:endParaRPr>
        </a:p>
      </dsp:txBody>
      <dsp:txXfrm>
        <a:off x="5038723" y="3316926"/>
        <a:ext cx="1737141" cy="84236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646607-7A8D-472D-92D8-7AE4AC4CCA0F}">
      <dsp:nvSpPr>
        <dsp:cNvPr id="0" name=""/>
        <dsp:cNvSpPr/>
      </dsp:nvSpPr>
      <dsp:spPr>
        <a:xfrm>
          <a:off x="1759" y="1747228"/>
          <a:ext cx="1789555" cy="894777"/>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dirty="0">
              <a:latin typeface="+mn-lt"/>
            </a:rPr>
            <a:t>First-Time Visitors</a:t>
          </a:r>
        </a:p>
      </dsp:txBody>
      <dsp:txXfrm>
        <a:off x="27966" y="1773435"/>
        <a:ext cx="1737141" cy="842363"/>
      </dsp:txXfrm>
    </dsp:sp>
    <dsp:sp modelId="{4F92BD28-7ED2-4E97-A781-C2114BCC71B7}">
      <dsp:nvSpPr>
        <dsp:cNvPr id="0" name=""/>
        <dsp:cNvSpPr/>
      </dsp:nvSpPr>
      <dsp:spPr>
        <a:xfrm rot="18289469">
          <a:off x="1522483" y="1661772"/>
          <a:ext cx="1253487" cy="36694"/>
        </a:xfrm>
        <a:custGeom>
          <a:avLst/>
          <a:gdLst/>
          <a:ahLst/>
          <a:cxnLst/>
          <a:rect l="0" t="0" r="0" b="0"/>
          <a:pathLst>
            <a:path>
              <a:moveTo>
                <a:pt x="0" y="18347"/>
              </a:moveTo>
              <a:lnTo>
                <a:pt x="1253487" y="18347"/>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latin typeface="+mn-lt"/>
          </a:endParaRPr>
        </a:p>
      </dsp:txBody>
      <dsp:txXfrm>
        <a:off x="2117889" y="1648782"/>
        <a:ext cx="62674" cy="62674"/>
      </dsp:txXfrm>
    </dsp:sp>
    <dsp:sp modelId="{B8111931-051E-45F0-8997-2FD398351D4B}">
      <dsp:nvSpPr>
        <dsp:cNvPr id="0" name=""/>
        <dsp:cNvSpPr/>
      </dsp:nvSpPr>
      <dsp:spPr>
        <a:xfrm>
          <a:off x="2507138" y="718233"/>
          <a:ext cx="1789555" cy="894777"/>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dirty="0">
              <a:latin typeface="+mn-lt"/>
            </a:rPr>
            <a:t>Churn</a:t>
          </a:r>
          <a:r>
            <a:rPr lang="en-US" sz="2100" kern="1200" dirty="0">
              <a:latin typeface="+mn-lt"/>
            </a:rPr>
            <a:t> </a:t>
          </a:r>
        </a:p>
        <a:p>
          <a:pPr lvl="0" algn="ctr" defTabSz="1066800">
            <a:lnSpc>
              <a:spcPct val="90000"/>
            </a:lnSpc>
            <a:spcBef>
              <a:spcPct val="0"/>
            </a:spcBef>
            <a:spcAft>
              <a:spcPct val="35000"/>
            </a:spcAft>
          </a:pPr>
          <a:r>
            <a:rPr lang="en-US" sz="2100" kern="1200" dirty="0">
              <a:latin typeface="+mn-lt"/>
            </a:rPr>
            <a:t>74.48%</a:t>
          </a:r>
        </a:p>
      </dsp:txBody>
      <dsp:txXfrm>
        <a:off x="2533345" y="744440"/>
        <a:ext cx="1737141" cy="842363"/>
      </dsp:txXfrm>
    </dsp:sp>
    <dsp:sp modelId="{4038919F-041A-4EC0-A848-11D427EFE3A3}">
      <dsp:nvSpPr>
        <dsp:cNvPr id="0" name=""/>
        <dsp:cNvSpPr/>
      </dsp:nvSpPr>
      <dsp:spPr>
        <a:xfrm rot="19457599">
          <a:off x="4213836" y="890026"/>
          <a:ext cx="881537" cy="36694"/>
        </a:xfrm>
        <a:custGeom>
          <a:avLst/>
          <a:gdLst/>
          <a:ahLst/>
          <a:cxnLst/>
          <a:rect l="0" t="0" r="0" b="0"/>
          <a:pathLst>
            <a:path>
              <a:moveTo>
                <a:pt x="0" y="18347"/>
              </a:moveTo>
              <a:lnTo>
                <a:pt x="881537" y="18347"/>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latin typeface="+mn-lt"/>
          </a:endParaRPr>
        </a:p>
      </dsp:txBody>
      <dsp:txXfrm>
        <a:off x="4632566" y="886335"/>
        <a:ext cx="44076" cy="44076"/>
      </dsp:txXfrm>
    </dsp:sp>
    <dsp:sp modelId="{F538F586-A670-455A-BFC1-EB31A5E902A7}">
      <dsp:nvSpPr>
        <dsp:cNvPr id="0" name=""/>
        <dsp:cNvSpPr/>
      </dsp:nvSpPr>
      <dsp:spPr>
        <a:xfrm>
          <a:off x="5012516" y="203736"/>
          <a:ext cx="1789555" cy="894777"/>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dirty="0">
              <a:latin typeface="+mn-lt"/>
            </a:rPr>
            <a:t>Lead</a:t>
          </a:r>
        </a:p>
        <a:p>
          <a:pPr lvl="0" algn="ctr" defTabSz="1066800">
            <a:lnSpc>
              <a:spcPct val="90000"/>
            </a:lnSpc>
            <a:spcBef>
              <a:spcPct val="0"/>
            </a:spcBef>
            <a:spcAft>
              <a:spcPct val="35000"/>
            </a:spcAft>
          </a:pPr>
          <a:r>
            <a:rPr lang="en-US" sz="2100" kern="1200" dirty="0">
              <a:latin typeface="+mn-lt"/>
            </a:rPr>
            <a:t>3.38%</a:t>
          </a:r>
        </a:p>
      </dsp:txBody>
      <dsp:txXfrm>
        <a:off x="5038723" y="229943"/>
        <a:ext cx="1737141" cy="842363"/>
      </dsp:txXfrm>
    </dsp:sp>
    <dsp:sp modelId="{2EFD4A60-953E-41CC-9EA9-86FF92E96BD0}">
      <dsp:nvSpPr>
        <dsp:cNvPr id="0" name=""/>
        <dsp:cNvSpPr/>
      </dsp:nvSpPr>
      <dsp:spPr>
        <a:xfrm rot="2142401">
          <a:off x="4213836" y="1404523"/>
          <a:ext cx="881537" cy="36694"/>
        </a:xfrm>
        <a:custGeom>
          <a:avLst/>
          <a:gdLst/>
          <a:ahLst/>
          <a:cxnLst/>
          <a:rect l="0" t="0" r="0" b="0"/>
          <a:pathLst>
            <a:path>
              <a:moveTo>
                <a:pt x="0" y="18347"/>
              </a:moveTo>
              <a:lnTo>
                <a:pt x="881537" y="18347"/>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latin typeface="+mn-lt"/>
          </a:endParaRPr>
        </a:p>
      </dsp:txBody>
      <dsp:txXfrm>
        <a:off x="4632566" y="1400832"/>
        <a:ext cx="44076" cy="44076"/>
      </dsp:txXfrm>
    </dsp:sp>
    <dsp:sp modelId="{E02E9BC8-E9C6-4AD6-ABCE-685AA44F934C}">
      <dsp:nvSpPr>
        <dsp:cNvPr id="0" name=""/>
        <dsp:cNvSpPr/>
      </dsp:nvSpPr>
      <dsp:spPr>
        <a:xfrm>
          <a:off x="5012516" y="1232730"/>
          <a:ext cx="1789555" cy="894777"/>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a:latin typeface="+mn-lt"/>
            </a:rPr>
            <a:t>No Lead</a:t>
          </a:r>
        </a:p>
        <a:p>
          <a:pPr lvl="0" algn="ctr" defTabSz="1066800">
            <a:lnSpc>
              <a:spcPct val="90000"/>
            </a:lnSpc>
            <a:spcBef>
              <a:spcPct val="0"/>
            </a:spcBef>
            <a:spcAft>
              <a:spcPct val="35000"/>
            </a:spcAft>
          </a:pPr>
          <a:r>
            <a:rPr lang="en-US" sz="2400" kern="1200">
              <a:latin typeface="+mn-lt"/>
            </a:rPr>
            <a:t>96.62%</a:t>
          </a:r>
          <a:endParaRPr lang="en-US" sz="2400" kern="1200" dirty="0">
            <a:latin typeface="+mn-lt"/>
          </a:endParaRPr>
        </a:p>
      </dsp:txBody>
      <dsp:txXfrm>
        <a:off x="5038723" y="1258937"/>
        <a:ext cx="1737141" cy="842363"/>
      </dsp:txXfrm>
    </dsp:sp>
    <dsp:sp modelId="{02FCBA7F-3FEA-4964-B827-D07D11728882}">
      <dsp:nvSpPr>
        <dsp:cNvPr id="0" name=""/>
        <dsp:cNvSpPr/>
      </dsp:nvSpPr>
      <dsp:spPr>
        <a:xfrm rot="3277435">
          <a:off x="1525627" y="2690767"/>
          <a:ext cx="1261997" cy="36694"/>
        </a:xfrm>
        <a:custGeom>
          <a:avLst/>
          <a:gdLst/>
          <a:ahLst/>
          <a:cxnLst/>
          <a:rect l="0" t="0" r="0" b="0"/>
          <a:pathLst>
            <a:path>
              <a:moveTo>
                <a:pt x="0" y="18347"/>
              </a:moveTo>
              <a:lnTo>
                <a:pt x="1261997" y="18347"/>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latin typeface="+mn-lt"/>
          </a:endParaRPr>
        </a:p>
      </dsp:txBody>
      <dsp:txXfrm>
        <a:off x="2125076" y="2677564"/>
        <a:ext cx="63099" cy="63099"/>
      </dsp:txXfrm>
    </dsp:sp>
    <dsp:sp modelId="{AEB9042F-AA5C-4388-8F45-8D359CF37A0B}">
      <dsp:nvSpPr>
        <dsp:cNvPr id="0" name=""/>
        <dsp:cNvSpPr/>
      </dsp:nvSpPr>
      <dsp:spPr>
        <a:xfrm>
          <a:off x="2521937" y="2776222"/>
          <a:ext cx="1789555" cy="894777"/>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a:latin typeface="+mn-lt"/>
            </a:rPr>
            <a:t>Revisit</a:t>
          </a:r>
        </a:p>
        <a:p>
          <a:pPr lvl="0" algn="ctr" defTabSz="1066800">
            <a:lnSpc>
              <a:spcPct val="90000"/>
            </a:lnSpc>
            <a:spcBef>
              <a:spcPct val="0"/>
            </a:spcBef>
            <a:spcAft>
              <a:spcPct val="35000"/>
            </a:spcAft>
          </a:pPr>
          <a:r>
            <a:rPr lang="en-US" sz="2100" kern="1200">
              <a:latin typeface="+mn-lt"/>
            </a:rPr>
            <a:t>25.52%</a:t>
          </a:r>
          <a:endParaRPr lang="en-US" sz="2100" kern="1200" dirty="0">
            <a:latin typeface="+mn-lt"/>
          </a:endParaRPr>
        </a:p>
      </dsp:txBody>
      <dsp:txXfrm>
        <a:off x="2548144" y="2802429"/>
        <a:ext cx="1737141" cy="842363"/>
      </dsp:txXfrm>
    </dsp:sp>
    <dsp:sp modelId="{98A6E1BF-75F6-457F-B30F-3B063C1ED863}">
      <dsp:nvSpPr>
        <dsp:cNvPr id="0" name=""/>
        <dsp:cNvSpPr/>
      </dsp:nvSpPr>
      <dsp:spPr>
        <a:xfrm rot="19423450">
          <a:off x="4227223" y="2948015"/>
          <a:ext cx="869563" cy="36694"/>
        </a:xfrm>
        <a:custGeom>
          <a:avLst/>
          <a:gdLst/>
          <a:ahLst/>
          <a:cxnLst/>
          <a:rect l="0" t="0" r="0" b="0"/>
          <a:pathLst>
            <a:path>
              <a:moveTo>
                <a:pt x="0" y="18347"/>
              </a:moveTo>
              <a:lnTo>
                <a:pt x="869563" y="18347"/>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latin typeface="+mn-lt"/>
          </a:endParaRPr>
        </a:p>
      </dsp:txBody>
      <dsp:txXfrm>
        <a:off x="4640265" y="2944623"/>
        <a:ext cx="43478" cy="43478"/>
      </dsp:txXfrm>
    </dsp:sp>
    <dsp:sp modelId="{694F20CC-CE70-4267-B697-C7358B05C2E5}">
      <dsp:nvSpPr>
        <dsp:cNvPr id="0" name=""/>
        <dsp:cNvSpPr/>
      </dsp:nvSpPr>
      <dsp:spPr>
        <a:xfrm>
          <a:off x="5012516" y="2261725"/>
          <a:ext cx="1789555" cy="894777"/>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dirty="0">
              <a:latin typeface="+mn-lt"/>
            </a:rPr>
            <a:t>Lead</a:t>
          </a:r>
        </a:p>
        <a:p>
          <a:pPr lvl="0" algn="ctr" defTabSz="1066800">
            <a:lnSpc>
              <a:spcPct val="90000"/>
            </a:lnSpc>
            <a:spcBef>
              <a:spcPct val="0"/>
            </a:spcBef>
            <a:spcAft>
              <a:spcPct val="35000"/>
            </a:spcAft>
          </a:pPr>
          <a:r>
            <a:rPr lang="en-US" sz="2100" kern="1200" dirty="0">
              <a:latin typeface="+mn-lt"/>
            </a:rPr>
            <a:t>5.78% </a:t>
          </a:r>
        </a:p>
      </dsp:txBody>
      <dsp:txXfrm>
        <a:off x="5038723" y="2287932"/>
        <a:ext cx="1737141" cy="842363"/>
      </dsp:txXfrm>
    </dsp:sp>
    <dsp:sp modelId="{570189E4-D77B-4028-8E97-80674FCF8206}">
      <dsp:nvSpPr>
        <dsp:cNvPr id="0" name=""/>
        <dsp:cNvSpPr/>
      </dsp:nvSpPr>
      <dsp:spPr>
        <a:xfrm rot="2176550">
          <a:off x="4227223" y="3462513"/>
          <a:ext cx="869563" cy="36694"/>
        </a:xfrm>
        <a:custGeom>
          <a:avLst/>
          <a:gdLst/>
          <a:ahLst/>
          <a:cxnLst/>
          <a:rect l="0" t="0" r="0" b="0"/>
          <a:pathLst>
            <a:path>
              <a:moveTo>
                <a:pt x="0" y="18347"/>
              </a:moveTo>
              <a:lnTo>
                <a:pt x="869563" y="18347"/>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latin typeface="+mn-lt"/>
          </a:endParaRPr>
        </a:p>
      </dsp:txBody>
      <dsp:txXfrm>
        <a:off x="4640265" y="3459121"/>
        <a:ext cx="43478" cy="43478"/>
      </dsp:txXfrm>
    </dsp:sp>
    <dsp:sp modelId="{57CF9A39-2009-413A-A155-685957A97C02}">
      <dsp:nvSpPr>
        <dsp:cNvPr id="0" name=""/>
        <dsp:cNvSpPr/>
      </dsp:nvSpPr>
      <dsp:spPr>
        <a:xfrm>
          <a:off x="5012516" y="3290719"/>
          <a:ext cx="1789555" cy="894777"/>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a:latin typeface="+mn-lt"/>
            </a:rPr>
            <a:t>No Lead</a:t>
          </a:r>
        </a:p>
        <a:p>
          <a:pPr lvl="0" algn="ctr" defTabSz="1066800">
            <a:lnSpc>
              <a:spcPct val="90000"/>
            </a:lnSpc>
            <a:spcBef>
              <a:spcPct val="0"/>
            </a:spcBef>
            <a:spcAft>
              <a:spcPct val="35000"/>
            </a:spcAft>
          </a:pPr>
          <a:r>
            <a:rPr lang="en-US" sz="2400" kern="1200">
              <a:latin typeface="+mn-lt"/>
            </a:rPr>
            <a:t>94.22%</a:t>
          </a:r>
          <a:endParaRPr lang="en-US" sz="2400" kern="1200" dirty="0">
            <a:latin typeface="+mn-lt"/>
          </a:endParaRPr>
        </a:p>
      </dsp:txBody>
      <dsp:txXfrm>
        <a:off x="5038723" y="3316926"/>
        <a:ext cx="1737141" cy="84236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646607-7A8D-472D-92D8-7AE4AC4CCA0F}">
      <dsp:nvSpPr>
        <dsp:cNvPr id="0" name=""/>
        <dsp:cNvSpPr/>
      </dsp:nvSpPr>
      <dsp:spPr>
        <a:xfrm>
          <a:off x="1759" y="1747228"/>
          <a:ext cx="1789555" cy="894777"/>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dirty="0">
              <a:latin typeface="+mn-lt"/>
            </a:rPr>
            <a:t>First-Time Visitors</a:t>
          </a:r>
        </a:p>
      </dsp:txBody>
      <dsp:txXfrm>
        <a:off x="27966" y="1773435"/>
        <a:ext cx="1737141" cy="842363"/>
      </dsp:txXfrm>
    </dsp:sp>
    <dsp:sp modelId="{4F92BD28-7ED2-4E97-A781-C2114BCC71B7}">
      <dsp:nvSpPr>
        <dsp:cNvPr id="0" name=""/>
        <dsp:cNvSpPr/>
      </dsp:nvSpPr>
      <dsp:spPr>
        <a:xfrm rot="18289469">
          <a:off x="1522483" y="1661772"/>
          <a:ext cx="1253487" cy="36694"/>
        </a:xfrm>
        <a:custGeom>
          <a:avLst/>
          <a:gdLst/>
          <a:ahLst/>
          <a:cxnLst/>
          <a:rect l="0" t="0" r="0" b="0"/>
          <a:pathLst>
            <a:path>
              <a:moveTo>
                <a:pt x="0" y="18347"/>
              </a:moveTo>
              <a:lnTo>
                <a:pt x="1253487" y="18347"/>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latin typeface="+mn-lt"/>
          </a:endParaRPr>
        </a:p>
      </dsp:txBody>
      <dsp:txXfrm>
        <a:off x="2117889" y="1648782"/>
        <a:ext cx="62674" cy="62674"/>
      </dsp:txXfrm>
    </dsp:sp>
    <dsp:sp modelId="{B8111931-051E-45F0-8997-2FD398351D4B}">
      <dsp:nvSpPr>
        <dsp:cNvPr id="0" name=""/>
        <dsp:cNvSpPr/>
      </dsp:nvSpPr>
      <dsp:spPr>
        <a:xfrm>
          <a:off x="2507138" y="718233"/>
          <a:ext cx="1789555" cy="894777"/>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dirty="0">
              <a:latin typeface="+mn-lt"/>
            </a:rPr>
            <a:t>Churn</a:t>
          </a:r>
          <a:r>
            <a:rPr lang="en-US" sz="2100" kern="1200" dirty="0">
              <a:latin typeface="+mn-lt"/>
            </a:rPr>
            <a:t> </a:t>
          </a:r>
        </a:p>
        <a:p>
          <a:pPr lvl="0" algn="ctr" defTabSz="1066800">
            <a:lnSpc>
              <a:spcPct val="90000"/>
            </a:lnSpc>
            <a:spcBef>
              <a:spcPct val="0"/>
            </a:spcBef>
            <a:spcAft>
              <a:spcPct val="35000"/>
            </a:spcAft>
          </a:pPr>
          <a:r>
            <a:rPr lang="en-US" sz="2100" kern="1200" dirty="0">
              <a:latin typeface="+mn-lt"/>
            </a:rPr>
            <a:t>74.48%</a:t>
          </a:r>
        </a:p>
      </dsp:txBody>
      <dsp:txXfrm>
        <a:off x="2533345" y="744440"/>
        <a:ext cx="1737141" cy="842363"/>
      </dsp:txXfrm>
    </dsp:sp>
    <dsp:sp modelId="{4038919F-041A-4EC0-A848-11D427EFE3A3}">
      <dsp:nvSpPr>
        <dsp:cNvPr id="0" name=""/>
        <dsp:cNvSpPr/>
      </dsp:nvSpPr>
      <dsp:spPr>
        <a:xfrm rot="19457599">
          <a:off x="4213836" y="890026"/>
          <a:ext cx="881537" cy="36694"/>
        </a:xfrm>
        <a:custGeom>
          <a:avLst/>
          <a:gdLst/>
          <a:ahLst/>
          <a:cxnLst/>
          <a:rect l="0" t="0" r="0" b="0"/>
          <a:pathLst>
            <a:path>
              <a:moveTo>
                <a:pt x="0" y="18347"/>
              </a:moveTo>
              <a:lnTo>
                <a:pt x="881537" y="18347"/>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latin typeface="+mn-lt"/>
          </a:endParaRPr>
        </a:p>
      </dsp:txBody>
      <dsp:txXfrm>
        <a:off x="4632566" y="886335"/>
        <a:ext cx="44076" cy="44076"/>
      </dsp:txXfrm>
    </dsp:sp>
    <dsp:sp modelId="{F538F586-A670-455A-BFC1-EB31A5E902A7}">
      <dsp:nvSpPr>
        <dsp:cNvPr id="0" name=""/>
        <dsp:cNvSpPr/>
      </dsp:nvSpPr>
      <dsp:spPr>
        <a:xfrm>
          <a:off x="5012516" y="203736"/>
          <a:ext cx="1789555" cy="894777"/>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dirty="0">
              <a:latin typeface="+mn-lt"/>
            </a:rPr>
            <a:t>Lead</a:t>
          </a:r>
        </a:p>
        <a:p>
          <a:pPr lvl="0" algn="ctr" defTabSz="1066800">
            <a:lnSpc>
              <a:spcPct val="90000"/>
            </a:lnSpc>
            <a:spcBef>
              <a:spcPct val="0"/>
            </a:spcBef>
            <a:spcAft>
              <a:spcPct val="35000"/>
            </a:spcAft>
          </a:pPr>
          <a:r>
            <a:rPr lang="en-US" sz="2100" kern="1200" dirty="0">
              <a:latin typeface="+mn-lt"/>
            </a:rPr>
            <a:t>3.38%</a:t>
          </a:r>
        </a:p>
      </dsp:txBody>
      <dsp:txXfrm>
        <a:off x="5038723" y="229943"/>
        <a:ext cx="1737141" cy="842363"/>
      </dsp:txXfrm>
    </dsp:sp>
    <dsp:sp modelId="{2EFD4A60-953E-41CC-9EA9-86FF92E96BD0}">
      <dsp:nvSpPr>
        <dsp:cNvPr id="0" name=""/>
        <dsp:cNvSpPr/>
      </dsp:nvSpPr>
      <dsp:spPr>
        <a:xfrm rot="2142401">
          <a:off x="4213836" y="1404523"/>
          <a:ext cx="881537" cy="36694"/>
        </a:xfrm>
        <a:custGeom>
          <a:avLst/>
          <a:gdLst/>
          <a:ahLst/>
          <a:cxnLst/>
          <a:rect l="0" t="0" r="0" b="0"/>
          <a:pathLst>
            <a:path>
              <a:moveTo>
                <a:pt x="0" y="18347"/>
              </a:moveTo>
              <a:lnTo>
                <a:pt x="881537" y="18347"/>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latin typeface="+mn-lt"/>
          </a:endParaRPr>
        </a:p>
      </dsp:txBody>
      <dsp:txXfrm>
        <a:off x="4632566" y="1400832"/>
        <a:ext cx="44076" cy="44076"/>
      </dsp:txXfrm>
    </dsp:sp>
    <dsp:sp modelId="{E02E9BC8-E9C6-4AD6-ABCE-685AA44F934C}">
      <dsp:nvSpPr>
        <dsp:cNvPr id="0" name=""/>
        <dsp:cNvSpPr/>
      </dsp:nvSpPr>
      <dsp:spPr>
        <a:xfrm>
          <a:off x="5012516" y="1232730"/>
          <a:ext cx="1789555" cy="894777"/>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a:latin typeface="+mn-lt"/>
            </a:rPr>
            <a:t>No Lead</a:t>
          </a:r>
        </a:p>
        <a:p>
          <a:pPr lvl="0" algn="ctr" defTabSz="1066800">
            <a:lnSpc>
              <a:spcPct val="90000"/>
            </a:lnSpc>
            <a:spcBef>
              <a:spcPct val="0"/>
            </a:spcBef>
            <a:spcAft>
              <a:spcPct val="35000"/>
            </a:spcAft>
          </a:pPr>
          <a:r>
            <a:rPr lang="en-US" sz="2400" kern="1200">
              <a:latin typeface="+mn-lt"/>
            </a:rPr>
            <a:t>96.62%</a:t>
          </a:r>
          <a:endParaRPr lang="en-US" sz="2400" kern="1200" dirty="0">
            <a:latin typeface="+mn-lt"/>
          </a:endParaRPr>
        </a:p>
      </dsp:txBody>
      <dsp:txXfrm>
        <a:off x="5038723" y="1258937"/>
        <a:ext cx="1737141" cy="842363"/>
      </dsp:txXfrm>
    </dsp:sp>
    <dsp:sp modelId="{02FCBA7F-3FEA-4964-B827-D07D11728882}">
      <dsp:nvSpPr>
        <dsp:cNvPr id="0" name=""/>
        <dsp:cNvSpPr/>
      </dsp:nvSpPr>
      <dsp:spPr>
        <a:xfrm rot="3277435">
          <a:off x="1525627" y="2690767"/>
          <a:ext cx="1261997" cy="36694"/>
        </a:xfrm>
        <a:custGeom>
          <a:avLst/>
          <a:gdLst/>
          <a:ahLst/>
          <a:cxnLst/>
          <a:rect l="0" t="0" r="0" b="0"/>
          <a:pathLst>
            <a:path>
              <a:moveTo>
                <a:pt x="0" y="18347"/>
              </a:moveTo>
              <a:lnTo>
                <a:pt x="1261997" y="18347"/>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latin typeface="+mn-lt"/>
          </a:endParaRPr>
        </a:p>
      </dsp:txBody>
      <dsp:txXfrm>
        <a:off x="2125076" y="2677564"/>
        <a:ext cx="63099" cy="63099"/>
      </dsp:txXfrm>
    </dsp:sp>
    <dsp:sp modelId="{AEB9042F-AA5C-4388-8F45-8D359CF37A0B}">
      <dsp:nvSpPr>
        <dsp:cNvPr id="0" name=""/>
        <dsp:cNvSpPr/>
      </dsp:nvSpPr>
      <dsp:spPr>
        <a:xfrm>
          <a:off x="2521937" y="2776222"/>
          <a:ext cx="1789555" cy="894777"/>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a:latin typeface="+mn-lt"/>
            </a:rPr>
            <a:t>Revisit</a:t>
          </a:r>
        </a:p>
        <a:p>
          <a:pPr lvl="0" algn="ctr" defTabSz="1066800">
            <a:lnSpc>
              <a:spcPct val="90000"/>
            </a:lnSpc>
            <a:spcBef>
              <a:spcPct val="0"/>
            </a:spcBef>
            <a:spcAft>
              <a:spcPct val="35000"/>
            </a:spcAft>
          </a:pPr>
          <a:r>
            <a:rPr lang="en-US" sz="2100" kern="1200">
              <a:latin typeface="+mn-lt"/>
            </a:rPr>
            <a:t>25.52%</a:t>
          </a:r>
          <a:endParaRPr lang="en-US" sz="2100" kern="1200" dirty="0">
            <a:latin typeface="+mn-lt"/>
          </a:endParaRPr>
        </a:p>
      </dsp:txBody>
      <dsp:txXfrm>
        <a:off x="2548144" y="2802429"/>
        <a:ext cx="1737141" cy="842363"/>
      </dsp:txXfrm>
    </dsp:sp>
    <dsp:sp modelId="{98A6E1BF-75F6-457F-B30F-3B063C1ED863}">
      <dsp:nvSpPr>
        <dsp:cNvPr id="0" name=""/>
        <dsp:cNvSpPr/>
      </dsp:nvSpPr>
      <dsp:spPr>
        <a:xfrm rot="19423450">
          <a:off x="4227223" y="2948015"/>
          <a:ext cx="869563" cy="36694"/>
        </a:xfrm>
        <a:custGeom>
          <a:avLst/>
          <a:gdLst/>
          <a:ahLst/>
          <a:cxnLst/>
          <a:rect l="0" t="0" r="0" b="0"/>
          <a:pathLst>
            <a:path>
              <a:moveTo>
                <a:pt x="0" y="18347"/>
              </a:moveTo>
              <a:lnTo>
                <a:pt x="869563" y="18347"/>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latin typeface="+mn-lt"/>
          </a:endParaRPr>
        </a:p>
      </dsp:txBody>
      <dsp:txXfrm>
        <a:off x="4640265" y="2944623"/>
        <a:ext cx="43478" cy="43478"/>
      </dsp:txXfrm>
    </dsp:sp>
    <dsp:sp modelId="{694F20CC-CE70-4267-B697-C7358B05C2E5}">
      <dsp:nvSpPr>
        <dsp:cNvPr id="0" name=""/>
        <dsp:cNvSpPr/>
      </dsp:nvSpPr>
      <dsp:spPr>
        <a:xfrm>
          <a:off x="5012516" y="2261725"/>
          <a:ext cx="1789555" cy="894777"/>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dirty="0">
              <a:latin typeface="+mn-lt"/>
            </a:rPr>
            <a:t>Lead</a:t>
          </a:r>
        </a:p>
        <a:p>
          <a:pPr lvl="0" algn="ctr" defTabSz="1066800">
            <a:lnSpc>
              <a:spcPct val="90000"/>
            </a:lnSpc>
            <a:spcBef>
              <a:spcPct val="0"/>
            </a:spcBef>
            <a:spcAft>
              <a:spcPct val="35000"/>
            </a:spcAft>
          </a:pPr>
          <a:r>
            <a:rPr lang="en-US" sz="2100" kern="1200" dirty="0">
              <a:latin typeface="+mn-lt"/>
            </a:rPr>
            <a:t>5.78% </a:t>
          </a:r>
        </a:p>
      </dsp:txBody>
      <dsp:txXfrm>
        <a:off x="5038723" y="2287932"/>
        <a:ext cx="1737141" cy="842363"/>
      </dsp:txXfrm>
    </dsp:sp>
    <dsp:sp modelId="{570189E4-D77B-4028-8E97-80674FCF8206}">
      <dsp:nvSpPr>
        <dsp:cNvPr id="0" name=""/>
        <dsp:cNvSpPr/>
      </dsp:nvSpPr>
      <dsp:spPr>
        <a:xfrm rot="2176550">
          <a:off x="4227223" y="3462513"/>
          <a:ext cx="869563" cy="36694"/>
        </a:xfrm>
        <a:custGeom>
          <a:avLst/>
          <a:gdLst/>
          <a:ahLst/>
          <a:cxnLst/>
          <a:rect l="0" t="0" r="0" b="0"/>
          <a:pathLst>
            <a:path>
              <a:moveTo>
                <a:pt x="0" y="18347"/>
              </a:moveTo>
              <a:lnTo>
                <a:pt x="869563" y="18347"/>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latin typeface="+mn-lt"/>
          </a:endParaRPr>
        </a:p>
      </dsp:txBody>
      <dsp:txXfrm>
        <a:off x="4640265" y="3459121"/>
        <a:ext cx="43478" cy="43478"/>
      </dsp:txXfrm>
    </dsp:sp>
    <dsp:sp modelId="{57CF9A39-2009-413A-A155-685957A97C02}">
      <dsp:nvSpPr>
        <dsp:cNvPr id="0" name=""/>
        <dsp:cNvSpPr/>
      </dsp:nvSpPr>
      <dsp:spPr>
        <a:xfrm>
          <a:off x="5012516" y="3290719"/>
          <a:ext cx="1789555" cy="894777"/>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b="1" kern="1200" dirty="0">
              <a:latin typeface="+mn-lt"/>
            </a:rPr>
            <a:t>No Lead</a:t>
          </a:r>
        </a:p>
        <a:p>
          <a:pPr lvl="0" algn="ctr" defTabSz="1066800">
            <a:lnSpc>
              <a:spcPct val="90000"/>
            </a:lnSpc>
            <a:spcBef>
              <a:spcPct val="0"/>
            </a:spcBef>
            <a:spcAft>
              <a:spcPct val="35000"/>
            </a:spcAft>
          </a:pPr>
          <a:r>
            <a:rPr lang="en-US" sz="2400" kern="1200" dirty="0">
              <a:latin typeface="+mn-lt"/>
            </a:rPr>
            <a:t>94.22%</a:t>
          </a:r>
        </a:p>
      </dsp:txBody>
      <dsp:txXfrm>
        <a:off x="5038723" y="3316926"/>
        <a:ext cx="1737141" cy="84236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4CC14F-3ADA-4B59-B05A-5ACAFA73C8F0}">
      <dsp:nvSpPr>
        <dsp:cNvPr id="0" name=""/>
        <dsp:cNvSpPr/>
      </dsp:nvSpPr>
      <dsp:spPr>
        <a:xfrm rot="5400000">
          <a:off x="3345348" y="-1126337"/>
          <a:ext cx="1143883" cy="3686861"/>
        </a:xfrm>
        <a:prstGeom prst="round2SameRect">
          <a:avLst/>
        </a:prstGeom>
        <a:solidFill>
          <a:schemeClr val="bg1">
            <a:alpha val="9000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b="1" kern="1200" dirty="0">
              <a:latin typeface="Calibri"/>
              <a:ea typeface="Calibri"/>
              <a:cs typeface="Calibri"/>
              <a:sym typeface="Calibri"/>
            </a:rPr>
            <a:t>South Shore Beach Apartments - 7447 South Shore Drive, Chicago, IL  60649</a:t>
          </a:r>
          <a:endParaRPr lang="en-US" sz="2000" kern="1200" dirty="0"/>
        </a:p>
      </dsp:txBody>
      <dsp:txXfrm rot="-5400000">
        <a:off x="2073859" y="200992"/>
        <a:ext cx="3631021" cy="1032203"/>
      </dsp:txXfrm>
    </dsp:sp>
    <dsp:sp modelId="{51E20F0A-D74C-4CEB-B1F7-BEA21739B9C5}">
      <dsp:nvSpPr>
        <dsp:cNvPr id="0" name=""/>
        <dsp:cNvSpPr/>
      </dsp:nvSpPr>
      <dsp:spPr>
        <a:xfrm>
          <a:off x="6083" y="13848"/>
          <a:ext cx="2073859" cy="1429854"/>
        </a:xfrm>
        <a:prstGeom prst="roundRect">
          <a:avLst/>
        </a:prstGeom>
        <a:solidFill>
          <a:schemeClr val="accent1">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20955" rIns="41910" bIns="20955" numCol="1" spcCol="1270" anchor="ctr" anchorCtr="0">
          <a:noAutofit/>
        </a:bodyPr>
        <a:lstStyle/>
        <a:p>
          <a:pPr lvl="0" algn="ctr" defTabSz="488950">
            <a:lnSpc>
              <a:spcPct val="90000"/>
            </a:lnSpc>
            <a:spcBef>
              <a:spcPct val="0"/>
            </a:spcBef>
            <a:spcAft>
              <a:spcPct val="35000"/>
            </a:spcAft>
            <a:buClr>
              <a:schemeClr val="dk1"/>
            </a:buClr>
            <a:buSzPts val="1100"/>
            <a:buFont typeface="Arial"/>
            <a:buNone/>
          </a:pPr>
          <a:r>
            <a:rPr lang="en-US" sz="1100" b="1" kern="1200" dirty="0">
              <a:latin typeface="+mn-lt"/>
              <a:ea typeface="Calibri"/>
              <a:cs typeface="Calibri"/>
              <a:sym typeface="Calibri"/>
            </a:rPr>
            <a:t>73rd Street Apartments - 7345 South </a:t>
          </a:r>
          <a:r>
            <a:rPr lang="en-US" sz="1100" b="1" kern="1200" dirty="0" err="1">
              <a:latin typeface="+mn-lt"/>
              <a:ea typeface="Calibri"/>
              <a:cs typeface="Calibri"/>
              <a:sym typeface="Calibri"/>
            </a:rPr>
            <a:t>South</a:t>
          </a:r>
          <a:r>
            <a:rPr lang="en-US" sz="1100" b="1" kern="1200" dirty="0">
              <a:latin typeface="+mn-lt"/>
              <a:ea typeface="Calibri"/>
              <a:cs typeface="Calibri"/>
              <a:sym typeface="Calibri"/>
            </a:rPr>
            <a:t> Shore Drive, Chicago, IL  60649 &amp; 7300 </a:t>
          </a:r>
        </a:p>
        <a:p>
          <a:pPr lvl="0" algn="ctr" defTabSz="488950">
            <a:lnSpc>
              <a:spcPct val="90000"/>
            </a:lnSpc>
            <a:spcBef>
              <a:spcPct val="0"/>
            </a:spcBef>
            <a:spcAft>
              <a:spcPct val="35000"/>
            </a:spcAft>
            <a:buClr>
              <a:schemeClr val="dk1"/>
            </a:buClr>
            <a:buSzPts val="1100"/>
            <a:buFont typeface="Arial"/>
            <a:buNone/>
          </a:pPr>
          <a:r>
            <a:rPr lang="en-US" sz="1100" b="1" kern="1200" dirty="0">
              <a:latin typeface="+mn-lt"/>
              <a:ea typeface="Calibri"/>
              <a:cs typeface="Calibri"/>
              <a:sym typeface="Calibri"/>
            </a:rPr>
            <a:t>Venture Apartment Homes - 7300 S South Shore Drive, Chicago, IL  60649</a:t>
          </a:r>
          <a:endParaRPr lang="en-US" sz="1100" kern="1200" dirty="0">
            <a:latin typeface="+mn-lt"/>
          </a:endParaRPr>
        </a:p>
      </dsp:txBody>
      <dsp:txXfrm>
        <a:off x="75883" y="83648"/>
        <a:ext cx="1934259" cy="1290254"/>
      </dsp:txXfrm>
    </dsp:sp>
    <dsp:sp modelId="{34236015-267F-4FAD-B370-886426C29FFF}">
      <dsp:nvSpPr>
        <dsp:cNvPr id="0" name=""/>
        <dsp:cNvSpPr/>
      </dsp:nvSpPr>
      <dsp:spPr>
        <a:xfrm rot="5400000">
          <a:off x="3345348" y="375009"/>
          <a:ext cx="1143883" cy="3686861"/>
        </a:xfrm>
        <a:prstGeom prst="round2SameRect">
          <a:avLst/>
        </a:prstGeom>
        <a:solidFill>
          <a:schemeClr val="bg1">
            <a:alpha val="90000"/>
          </a:schemeClr>
        </a:solidFill>
        <a:ln w="6350" cap="flat" cmpd="sng" algn="ctr">
          <a:solidFill>
            <a:schemeClr val="accent5">
              <a:tint val="40000"/>
              <a:alpha val="90000"/>
              <a:hueOff val="668618"/>
              <a:satOff val="11035"/>
              <a:lumOff val="-712"/>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b="1" kern="1200" dirty="0">
              <a:latin typeface="Calibri"/>
              <a:ea typeface="Calibri"/>
              <a:cs typeface="Calibri"/>
              <a:sym typeface="Calibri"/>
            </a:rPr>
            <a:t>1100 North LaSalle - 1100 North Lasalle, Chicago, IL  60610</a:t>
          </a:r>
          <a:endParaRPr lang="en-US" sz="2000" kern="1200" dirty="0"/>
        </a:p>
      </dsp:txBody>
      <dsp:txXfrm rot="-5400000">
        <a:off x="2073859" y="1702338"/>
        <a:ext cx="3631021" cy="1032203"/>
      </dsp:txXfrm>
    </dsp:sp>
    <dsp:sp modelId="{1431ECE2-F868-40B5-8591-533B39F84B74}">
      <dsp:nvSpPr>
        <dsp:cNvPr id="0" name=""/>
        <dsp:cNvSpPr/>
      </dsp:nvSpPr>
      <dsp:spPr>
        <a:xfrm>
          <a:off x="0" y="1503513"/>
          <a:ext cx="2073859" cy="1429854"/>
        </a:xfrm>
        <a:prstGeom prst="roundRect">
          <a:avLst/>
        </a:prstGeom>
        <a:solidFill>
          <a:schemeClr val="accent2">
            <a:lumMod val="75000"/>
          </a:schemeClr>
        </a:soli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20955" rIns="41910" bIns="20955" numCol="1" spcCol="1270" anchor="ctr" anchorCtr="0">
          <a:noAutofit/>
        </a:bodyPr>
        <a:lstStyle/>
        <a:p>
          <a:pPr lvl="0" algn="ctr" defTabSz="488950">
            <a:lnSpc>
              <a:spcPct val="90000"/>
            </a:lnSpc>
            <a:spcBef>
              <a:spcPct val="0"/>
            </a:spcBef>
            <a:spcAft>
              <a:spcPct val="35000"/>
            </a:spcAft>
            <a:buNone/>
          </a:pPr>
          <a:r>
            <a:rPr lang="en-US" sz="1100" b="1" kern="1200" dirty="0">
              <a:latin typeface="Calibri"/>
              <a:ea typeface="Calibri"/>
              <a:cs typeface="Calibri"/>
              <a:sym typeface="Calibri"/>
            </a:rPr>
            <a:t>Atrium Village - 300 West Hill Street, Chicago, IL  60610 &amp;</a:t>
          </a:r>
        </a:p>
        <a:p>
          <a:pPr lvl="0" algn="ctr" defTabSz="488950">
            <a:lnSpc>
              <a:spcPct val="90000"/>
            </a:lnSpc>
            <a:spcBef>
              <a:spcPct val="0"/>
            </a:spcBef>
            <a:spcAft>
              <a:spcPct val="35000"/>
            </a:spcAft>
            <a:buNone/>
          </a:pPr>
          <a:r>
            <a:rPr lang="en-US" sz="1100" b="1" kern="1200" dirty="0">
              <a:latin typeface="Calibri"/>
              <a:ea typeface="Calibri"/>
              <a:cs typeface="Calibri"/>
              <a:sym typeface="Calibri"/>
            </a:rPr>
            <a:t>Dearborn Plaza Apartments - 1030 North </a:t>
          </a:r>
          <a:endParaRPr lang="en-US" sz="1100" kern="1200" dirty="0"/>
        </a:p>
      </dsp:txBody>
      <dsp:txXfrm>
        <a:off x="69800" y="1573313"/>
        <a:ext cx="1934259" cy="1290254"/>
      </dsp:txXfrm>
    </dsp:sp>
    <dsp:sp modelId="{79300807-3E71-41A8-B8CE-92F798662B6E}">
      <dsp:nvSpPr>
        <dsp:cNvPr id="0" name=""/>
        <dsp:cNvSpPr/>
      </dsp:nvSpPr>
      <dsp:spPr>
        <a:xfrm rot="5400000">
          <a:off x="3345348" y="1876356"/>
          <a:ext cx="1143883" cy="3686861"/>
        </a:xfrm>
        <a:prstGeom prst="round2SameRect">
          <a:avLst/>
        </a:prstGeom>
        <a:solidFill>
          <a:schemeClr val="bg1">
            <a:alpha val="90000"/>
          </a:schemeClr>
        </a:solidFill>
        <a:ln w="6350" cap="flat" cmpd="sng" algn="ctr">
          <a:solidFill>
            <a:schemeClr val="accent5">
              <a:tint val="40000"/>
              <a:alpha val="90000"/>
              <a:hueOff val="1337237"/>
              <a:satOff val="22070"/>
              <a:lumOff val="-1425"/>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76200" tIns="38100" rIns="76200" bIns="38100" numCol="1" spcCol="1270" anchor="ctr" anchorCtr="0">
          <a:noAutofit/>
        </a:bodyPr>
        <a:lstStyle/>
        <a:p>
          <a:pPr marL="228600" lvl="1" indent="-228600" algn="l" defTabSz="889000">
            <a:lnSpc>
              <a:spcPct val="90000"/>
            </a:lnSpc>
            <a:spcBef>
              <a:spcPct val="0"/>
            </a:spcBef>
            <a:spcAft>
              <a:spcPct val="15000"/>
            </a:spcAft>
            <a:buChar char="••"/>
          </a:pPr>
          <a:r>
            <a:rPr lang="en-US" sz="2000" b="1" kern="1200" dirty="0">
              <a:latin typeface="Calibri"/>
              <a:ea typeface="Calibri"/>
              <a:cs typeface="Calibri"/>
              <a:sym typeface="Calibri"/>
            </a:rPr>
            <a:t>Elmhurst Terrace - 100 Fellows Court, Elmhurst, IL  60126</a:t>
          </a:r>
          <a:endParaRPr lang="en-US" sz="2000" kern="1200" dirty="0"/>
        </a:p>
      </dsp:txBody>
      <dsp:txXfrm rot="-5400000">
        <a:off x="2073859" y="3203685"/>
        <a:ext cx="3631021" cy="1032203"/>
      </dsp:txXfrm>
    </dsp:sp>
    <dsp:sp modelId="{FD094318-0039-4B00-B293-3D367281EF15}">
      <dsp:nvSpPr>
        <dsp:cNvPr id="0" name=""/>
        <dsp:cNvSpPr/>
      </dsp:nvSpPr>
      <dsp:spPr>
        <a:xfrm>
          <a:off x="0" y="3004860"/>
          <a:ext cx="2073859" cy="1429854"/>
        </a:xfrm>
        <a:prstGeom prst="roundRect">
          <a:avLst/>
        </a:prstGeom>
        <a:gradFill rotWithShape="0">
          <a:gsLst>
            <a:gs pos="0">
              <a:schemeClr val="accent5">
                <a:hueOff val="787450"/>
                <a:satOff val="42288"/>
                <a:lumOff val="-15294"/>
                <a:alphaOff val="0"/>
                <a:satMod val="103000"/>
                <a:lumMod val="102000"/>
                <a:tint val="94000"/>
              </a:schemeClr>
            </a:gs>
            <a:gs pos="50000">
              <a:schemeClr val="accent5">
                <a:hueOff val="787450"/>
                <a:satOff val="42288"/>
                <a:lumOff val="-15294"/>
                <a:alphaOff val="0"/>
                <a:satMod val="110000"/>
                <a:lumMod val="100000"/>
                <a:shade val="100000"/>
              </a:schemeClr>
            </a:gs>
            <a:gs pos="100000">
              <a:schemeClr val="accent5">
                <a:hueOff val="787450"/>
                <a:satOff val="42288"/>
                <a:lumOff val="-1529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910" tIns="20955" rIns="41910" bIns="20955" numCol="1" spcCol="1270" anchor="ctr" anchorCtr="0">
          <a:noAutofit/>
        </a:bodyPr>
        <a:lstStyle/>
        <a:p>
          <a:pPr lvl="0" algn="ctr" defTabSz="488950">
            <a:lnSpc>
              <a:spcPct val="90000"/>
            </a:lnSpc>
            <a:spcBef>
              <a:spcPct val="0"/>
            </a:spcBef>
            <a:spcAft>
              <a:spcPct val="35000"/>
            </a:spcAft>
            <a:buNone/>
          </a:pPr>
          <a:r>
            <a:rPr lang="en-US" sz="1100" b="1" kern="1200" dirty="0" err="1">
              <a:latin typeface="Calibri"/>
              <a:ea typeface="Calibri"/>
              <a:cs typeface="Calibri"/>
              <a:sym typeface="Calibri"/>
            </a:rPr>
            <a:t>Briarton</a:t>
          </a:r>
          <a:r>
            <a:rPr lang="en-US" sz="1100" b="1" kern="1200" dirty="0">
              <a:latin typeface="Calibri"/>
              <a:ea typeface="Calibri"/>
              <a:cs typeface="Calibri"/>
              <a:sym typeface="Calibri"/>
            </a:rPr>
            <a:t> Place Apartments - 25 Briar Street, Glen Ellyn, IL  60137</a:t>
          </a:r>
        </a:p>
        <a:p>
          <a:pPr lvl="0" algn="ctr" defTabSz="488950">
            <a:lnSpc>
              <a:spcPct val="90000"/>
            </a:lnSpc>
            <a:spcBef>
              <a:spcPct val="0"/>
            </a:spcBef>
            <a:spcAft>
              <a:spcPct val="35000"/>
            </a:spcAft>
            <a:buNone/>
          </a:pPr>
          <a:r>
            <a:rPr lang="en-US" sz="1100" b="1" kern="1200" dirty="0">
              <a:latin typeface="Calibri"/>
              <a:ea typeface="Calibri"/>
              <a:cs typeface="Calibri"/>
              <a:sym typeface="Calibri"/>
            </a:rPr>
            <a:t>Param Apartments - 1637 South Michigan Avenue, Villa Park, IL  60181</a:t>
          </a:r>
        </a:p>
        <a:p>
          <a:pPr lvl="0" algn="ctr" defTabSz="488950">
            <a:lnSpc>
              <a:spcPct val="90000"/>
            </a:lnSpc>
            <a:spcBef>
              <a:spcPct val="0"/>
            </a:spcBef>
            <a:spcAft>
              <a:spcPct val="35000"/>
            </a:spcAft>
            <a:buNone/>
          </a:pPr>
          <a:endParaRPr lang="en-US" sz="1100" kern="1200" dirty="0"/>
        </a:p>
      </dsp:txBody>
      <dsp:txXfrm>
        <a:off x="69800" y="3074660"/>
        <a:ext cx="1934259" cy="129025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3.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524300" y="514350"/>
            <a:ext cx="6096300" cy="257175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914400" y="3257550"/>
            <a:ext cx="7315200" cy="3086100"/>
          </a:xfrm>
          <a:prstGeom prst="rect">
            <a:avLst/>
          </a:prstGeom>
          <a:noFill/>
          <a:ln>
            <a:noFill/>
          </a:ln>
        </p:spPr>
        <p:txBody>
          <a:bodyPr wrap="square" lIns="91425" tIns="91425" rIns="91425" bIns="91425" anchor="t" anchorCtr="0"/>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a:endParaRPr/>
          </a:p>
        </p:txBody>
      </p:sp>
    </p:spTree>
    <p:extLst>
      <p:ext uri="{BB962C8B-B14F-4D97-AF65-F5344CB8AC3E}">
        <p14:creationId xmlns:p14="http://schemas.microsoft.com/office/powerpoint/2010/main" val="4199212424"/>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Shape 44"/>
          <p:cNvSpPr txBox="1">
            <a:spLocks noGrp="1"/>
          </p:cNvSpPr>
          <p:nvPr>
            <p:ph type="body" idx="1"/>
          </p:nvPr>
        </p:nvSpPr>
        <p:spPr>
          <a:xfrm>
            <a:off x="914400" y="3257550"/>
            <a:ext cx="7315200" cy="30861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45" name="Shape 45"/>
          <p:cNvSpPr>
            <a:spLocks noGrp="1" noRot="1" noChangeAspect="1"/>
          </p:cNvSpPr>
          <p:nvPr>
            <p:ph type="sldImg" idx="2"/>
          </p:nvPr>
        </p:nvSpPr>
        <p:spPr>
          <a:xfrm>
            <a:off x="2857500" y="514350"/>
            <a:ext cx="3429000" cy="2571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41969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dirty="0"/>
              <a:t>While we trialed a variety of predictive analytics techniques during the modeling process, we found that there were three models that stood out in terms of accuracy (robustness of our model) and product recall, which also especially important when it comes to predicting first time visitors who are likely to revisit or churners (who are done looking).</a:t>
            </a:r>
          </a:p>
          <a:p>
            <a:r>
              <a:rPr lang="en-US" dirty="0"/>
              <a:t>These three models are the random forest model, bootstrap aggregation (or bagging), and bootstrap aggregation combined with a random forest model. </a:t>
            </a:r>
          </a:p>
          <a:p>
            <a:r>
              <a:rPr lang="en-US" dirty="0"/>
              <a:t>Often times the way that our data set was split into training and testing, could affect our these measures. Therefore we went ahead and split validated our models to see if the accuracy and recall product was consistent with our original results. </a:t>
            </a:r>
          </a:p>
          <a:p>
            <a:r>
              <a:rPr lang="en-US" dirty="0"/>
              <a:t>During split validation, we were left with five new training/testing sets that had been randomly split based on a set seed. ran our models using these newly split data sets.</a:t>
            </a:r>
          </a:p>
          <a:p>
            <a:r>
              <a:rPr lang="en-US" dirty="0"/>
              <a:t>Took an average of the accuracies. And out the three models, we chose the model with the greatest average accuracy and highest product recall, which ended up being the Bootstrap aggregation model, which yielded a 65.4% model accuracy and 37.7% product recall. </a:t>
            </a:r>
          </a:p>
        </p:txBody>
      </p:sp>
    </p:spTree>
    <p:extLst>
      <p:ext uri="{BB962C8B-B14F-4D97-AF65-F5344CB8AC3E}">
        <p14:creationId xmlns:p14="http://schemas.microsoft.com/office/powerpoint/2010/main" val="1010573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dirty="0"/>
              <a:t>While we trialed a variety of predictive analytics techniques during the modeling process, we found that there were three models that stood out in terms of accuracy (robustness of our model) and product recall, which also especially important when it comes to predicting first time visitors who are likely to revisit or churners (who are done looking).</a:t>
            </a:r>
          </a:p>
          <a:p>
            <a:r>
              <a:rPr lang="en-US" dirty="0"/>
              <a:t>These three models are the random forest model, bootstrap aggregation (or bagging), and bootstrap aggregation combined with a random forest model. </a:t>
            </a:r>
          </a:p>
          <a:p>
            <a:r>
              <a:rPr lang="en-US" dirty="0"/>
              <a:t>Often times the way that our data set was split into training and testing, could affect our these measures. Therefore we went ahead and split validated our models to see if the accuracy and recall product was consistent with our original results. </a:t>
            </a:r>
          </a:p>
          <a:p>
            <a:r>
              <a:rPr lang="en-US" dirty="0"/>
              <a:t>During split validation, we were left with five new training/testing sets that had been randomly split based on a set seed. ran our models using these newly split data sets.</a:t>
            </a:r>
          </a:p>
          <a:p>
            <a:r>
              <a:rPr lang="en-US" dirty="0"/>
              <a:t>Took an average of the accuracies. And out the three models, we chose the model with the greatest average accuracy and highest product recall, which ended up being the Bootstrap aggregation model, which yielded a 65.4% model accuracy and 37.7% product recall. </a:t>
            </a:r>
          </a:p>
        </p:txBody>
      </p:sp>
    </p:spTree>
    <p:extLst>
      <p:ext uri="{BB962C8B-B14F-4D97-AF65-F5344CB8AC3E}">
        <p14:creationId xmlns:p14="http://schemas.microsoft.com/office/powerpoint/2010/main" val="1293873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dirty="0"/>
              <a:t>With our validated bagging model, we are able to achieve a net benefit of 100,800 dollars per year just for just searches limited to city of Chicago Illinois,</a:t>
            </a:r>
          </a:p>
          <a:p>
            <a:r>
              <a:rPr lang="en-US" dirty="0"/>
              <a:t>However, further Extrapolating our Chicago model to 14.7 million visitors per month in the entire US, the annual net benefit for </a:t>
            </a:r>
            <a:r>
              <a:rPr lang="en-US" dirty="0" err="1"/>
              <a:t>RentPath</a:t>
            </a:r>
            <a:r>
              <a:rPr lang="en-US" dirty="0"/>
              <a:t> is $780,000</a:t>
            </a:r>
          </a:p>
        </p:txBody>
      </p:sp>
    </p:spTree>
    <p:extLst>
      <p:ext uri="{BB962C8B-B14F-4D97-AF65-F5344CB8AC3E}">
        <p14:creationId xmlns:p14="http://schemas.microsoft.com/office/powerpoint/2010/main" val="514242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3367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Pts val="1100"/>
              <a:buFontTx/>
              <a:buChar char="●"/>
              <a:tabLst/>
              <a:defRPr/>
            </a:pPr>
            <a:r>
              <a:rPr lang="en-US" dirty="0" err="1"/>
              <a:t>gfg</a:t>
            </a:r>
            <a:r>
              <a:rPr lang="en-US" sz="1100" dirty="0" err="1">
                <a:latin typeface="Calibri"/>
                <a:ea typeface="Calibri"/>
                <a:cs typeface="Calibri"/>
                <a:sym typeface="Calibri"/>
              </a:rPr>
              <a:t>We</a:t>
            </a:r>
            <a:r>
              <a:rPr lang="en-US" sz="1100" dirty="0">
                <a:latin typeface="Calibri"/>
                <a:ea typeface="Calibri"/>
                <a:cs typeface="Calibri"/>
                <a:sym typeface="Calibri"/>
              </a:rPr>
              <a:t> recommend using the top 10 association rules to recommend properties to consumers, leading to a potential $41,000 to $62,000 worth of online property visits per year, based on 40% to 60% conversion</a:t>
            </a:r>
            <a:r>
              <a:rPr lang="en-US" sz="1100" dirty="0"/>
              <a:t>   </a:t>
            </a:r>
          </a:p>
          <a:p>
            <a:endParaRPr lang="en-US" dirty="0"/>
          </a:p>
        </p:txBody>
      </p:sp>
    </p:spTree>
    <p:extLst>
      <p:ext uri="{BB962C8B-B14F-4D97-AF65-F5344CB8AC3E}">
        <p14:creationId xmlns:p14="http://schemas.microsoft.com/office/powerpoint/2010/main" val="34720701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txBox="1">
            <a:spLocks noGrp="1"/>
          </p:cNvSpPr>
          <p:nvPr>
            <p:ph type="body" idx="1"/>
          </p:nvPr>
        </p:nvSpPr>
        <p:spPr>
          <a:xfrm>
            <a:off x="914400" y="3257550"/>
            <a:ext cx="7315200" cy="30861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312" name="Shape 312"/>
          <p:cNvSpPr>
            <a:spLocks noGrp="1" noRot="1" noChangeAspect="1"/>
          </p:cNvSpPr>
          <p:nvPr>
            <p:ph type="sldImg" idx="2"/>
          </p:nvPr>
        </p:nvSpPr>
        <p:spPr>
          <a:xfrm>
            <a:off x="2857500" y="514350"/>
            <a:ext cx="3429000" cy="2571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7023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txBox="1">
            <a:spLocks noGrp="1"/>
          </p:cNvSpPr>
          <p:nvPr>
            <p:ph type="body" idx="1"/>
          </p:nvPr>
        </p:nvSpPr>
        <p:spPr>
          <a:xfrm>
            <a:off x="914400" y="3257550"/>
            <a:ext cx="7315200" cy="30861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312" name="Shape 312"/>
          <p:cNvSpPr>
            <a:spLocks noGrp="1" noRot="1" noChangeAspect="1"/>
          </p:cNvSpPr>
          <p:nvPr>
            <p:ph type="sldImg" idx="2"/>
          </p:nvPr>
        </p:nvSpPr>
        <p:spPr>
          <a:xfrm>
            <a:off x="2857500" y="514350"/>
            <a:ext cx="3429000" cy="2571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57020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txBox="1">
            <a:spLocks noGrp="1"/>
          </p:cNvSpPr>
          <p:nvPr>
            <p:ph type="body" idx="1"/>
          </p:nvPr>
        </p:nvSpPr>
        <p:spPr>
          <a:xfrm>
            <a:off x="914400" y="3257550"/>
            <a:ext cx="7315200" cy="30861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312" name="Shape 312"/>
          <p:cNvSpPr>
            <a:spLocks noGrp="1" noRot="1" noChangeAspect="1"/>
          </p:cNvSpPr>
          <p:nvPr>
            <p:ph type="sldImg" idx="2"/>
          </p:nvPr>
        </p:nvSpPr>
        <p:spPr>
          <a:xfrm>
            <a:off x="2857500" y="514350"/>
            <a:ext cx="3429000" cy="2571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55365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Pts val="1100"/>
              <a:buFontTx/>
              <a:buChar char="●"/>
              <a:tabLst/>
              <a:defRPr/>
            </a:pPr>
            <a:r>
              <a:rPr lang="en-US" dirty="0" err="1"/>
              <a:t>gfg</a:t>
            </a:r>
            <a:r>
              <a:rPr lang="en-US" sz="1100" dirty="0" err="1">
                <a:latin typeface="Calibri"/>
                <a:ea typeface="Calibri"/>
                <a:cs typeface="Calibri"/>
                <a:sym typeface="Calibri"/>
              </a:rPr>
              <a:t>We</a:t>
            </a:r>
            <a:r>
              <a:rPr lang="en-US" sz="1100" dirty="0">
                <a:latin typeface="Calibri"/>
                <a:ea typeface="Calibri"/>
                <a:cs typeface="Calibri"/>
                <a:sym typeface="Calibri"/>
              </a:rPr>
              <a:t> recommend using the top 10 association rules to recommend properties to visitors, leading to a potential $41,000 to $62,000 worth of online property visits per year, based on 40% to 60% conversion</a:t>
            </a:r>
            <a:r>
              <a:rPr lang="en-US" sz="1100" dirty="0"/>
              <a:t>   </a:t>
            </a:r>
          </a:p>
          <a:p>
            <a:endParaRPr lang="en-US" dirty="0"/>
          </a:p>
        </p:txBody>
      </p:sp>
    </p:spTree>
    <p:extLst>
      <p:ext uri="{BB962C8B-B14F-4D97-AF65-F5344CB8AC3E}">
        <p14:creationId xmlns:p14="http://schemas.microsoft.com/office/powerpoint/2010/main" val="29340688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Pts val="1100"/>
              <a:buFontTx/>
              <a:buChar char="●"/>
              <a:tabLst/>
              <a:defRPr/>
            </a:pPr>
            <a:r>
              <a:rPr lang="en-US" dirty="0" err="1"/>
              <a:t>gfg</a:t>
            </a:r>
            <a:r>
              <a:rPr lang="en-US" sz="1100" dirty="0" err="1">
                <a:latin typeface="Calibri"/>
                <a:ea typeface="Calibri"/>
                <a:cs typeface="Calibri"/>
                <a:sym typeface="Calibri"/>
              </a:rPr>
              <a:t>We</a:t>
            </a:r>
            <a:r>
              <a:rPr lang="en-US" sz="1100" dirty="0">
                <a:latin typeface="Calibri"/>
                <a:ea typeface="Calibri"/>
                <a:cs typeface="Calibri"/>
                <a:sym typeface="Calibri"/>
              </a:rPr>
              <a:t> recommend using the top 10 association rules to recommend properties to visitors, leading to a potential $41,000 to $62,000 worth of online property visits per year, based on 40% to 60% conversion</a:t>
            </a:r>
            <a:r>
              <a:rPr lang="en-US" sz="1100" dirty="0"/>
              <a:t>   </a:t>
            </a:r>
          </a:p>
          <a:p>
            <a:endParaRPr lang="en-US" dirty="0"/>
          </a:p>
        </p:txBody>
      </p:sp>
    </p:spTree>
    <p:extLst>
      <p:ext uri="{BB962C8B-B14F-4D97-AF65-F5344CB8AC3E}">
        <p14:creationId xmlns:p14="http://schemas.microsoft.com/office/powerpoint/2010/main" val="3529876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901645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Pts val="1100"/>
              <a:buFontTx/>
              <a:buChar char="●"/>
              <a:tabLst/>
              <a:defRPr/>
            </a:pPr>
            <a:r>
              <a:rPr lang="en-US" dirty="0" err="1"/>
              <a:t>gfg</a:t>
            </a:r>
            <a:r>
              <a:rPr lang="en-US" sz="1100" dirty="0" err="1">
                <a:latin typeface="Calibri"/>
                <a:ea typeface="Calibri"/>
                <a:cs typeface="Calibri"/>
                <a:sym typeface="Calibri"/>
              </a:rPr>
              <a:t>We</a:t>
            </a:r>
            <a:r>
              <a:rPr lang="en-US" sz="1100" dirty="0">
                <a:latin typeface="Calibri"/>
                <a:ea typeface="Calibri"/>
                <a:cs typeface="Calibri"/>
                <a:sym typeface="Calibri"/>
              </a:rPr>
              <a:t> recommend using the top 10 association rules to recommend properties to visitors, leading to a potential $41,000 to $62,000 worth of online property visits per year, based on 40% to 60% conversion</a:t>
            </a:r>
            <a:r>
              <a:rPr lang="en-US" sz="1100" dirty="0"/>
              <a:t>   </a:t>
            </a:r>
          </a:p>
          <a:p>
            <a:endParaRPr lang="en-US" dirty="0"/>
          </a:p>
        </p:txBody>
      </p:sp>
    </p:spTree>
    <p:extLst>
      <p:ext uri="{BB962C8B-B14F-4D97-AF65-F5344CB8AC3E}">
        <p14:creationId xmlns:p14="http://schemas.microsoft.com/office/powerpoint/2010/main" val="10847974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Shape 336"/>
          <p:cNvSpPr txBox="1">
            <a:spLocks noGrp="1"/>
          </p:cNvSpPr>
          <p:nvPr>
            <p:ph type="body" idx="1"/>
          </p:nvPr>
        </p:nvSpPr>
        <p:spPr>
          <a:xfrm>
            <a:off x="914400" y="3257550"/>
            <a:ext cx="7315200" cy="30861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337" name="Shape 337"/>
          <p:cNvSpPr>
            <a:spLocks noGrp="1" noRot="1" noChangeAspect="1"/>
          </p:cNvSpPr>
          <p:nvPr>
            <p:ph type="sldImg" idx="2"/>
          </p:nvPr>
        </p:nvSpPr>
        <p:spPr>
          <a:xfrm>
            <a:off x="2857500" y="514350"/>
            <a:ext cx="3429000" cy="25717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14730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pPr>
              <a:buNone/>
            </a:pPr>
            <a:endParaRPr lang="en-US" dirty="0"/>
          </a:p>
        </p:txBody>
      </p:sp>
    </p:spTree>
    <p:extLst>
      <p:ext uri="{BB962C8B-B14F-4D97-AF65-F5344CB8AC3E}">
        <p14:creationId xmlns:p14="http://schemas.microsoft.com/office/powerpoint/2010/main" val="36288298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pPr>
              <a:buNone/>
            </a:pPr>
            <a:endParaRPr lang="en-US" dirty="0"/>
          </a:p>
        </p:txBody>
      </p:sp>
    </p:spTree>
    <p:extLst>
      <p:ext uri="{BB962C8B-B14F-4D97-AF65-F5344CB8AC3E}">
        <p14:creationId xmlns:p14="http://schemas.microsoft.com/office/powerpoint/2010/main" val="20333621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pPr>
              <a:buNone/>
            </a:pPr>
            <a:endParaRPr lang="en-US" dirty="0"/>
          </a:p>
        </p:txBody>
      </p:sp>
    </p:spTree>
    <p:extLst>
      <p:ext uri="{BB962C8B-B14F-4D97-AF65-F5344CB8AC3E}">
        <p14:creationId xmlns:p14="http://schemas.microsoft.com/office/powerpoint/2010/main" val="25591758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pPr>
              <a:buNone/>
            </a:pPr>
            <a:endParaRPr lang="en-US" dirty="0"/>
          </a:p>
        </p:txBody>
      </p:sp>
    </p:spTree>
    <p:extLst>
      <p:ext uri="{BB962C8B-B14F-4D97-AF65-F5344CB8AC3E}">
        <p14:creationId xmlns:p14="http://schemas.microsoft.com/office/powerpoint/2010/main" val="26562808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pPr>
              <a:buNone/>
            </a:pPr>
            <a:endParaRPr lang="en-US" dirty="0"/>
          </a:p>
        </p:txBody>
      </p:sp>
    </p:spTree>
    <p:extLst>
      <p:ext uri="{BB962C8B-B14F-4D97-AF65-F5344CB8AC3E}">
        <p14:creationId xmlns:p14="http://schemas.microsoft.com/office/powerpoint/2010/main" val="28949691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pPr>
              <a:buNone/>
            </a:pPr>
            <a:endParaRPr lang="en-US" dirty="0"/>
          </a:p>
        </p:txBody>
      </p:sp>
    </p:spTree>
    <p:extLst>
      <p:ext uri="{BB962C8B-B14F-4D97-AF65-F5344CB8AC3E}">
        <p14:creationId xmlns:p14="http://schemas.microsoft.com/office/powerpoint/2010/main" val="3535402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18302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0299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97732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77810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29000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08833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57500" y="514350"/>
            <a:ext cx="3429000" cy="2571750"/>
          </a:xfrm>
        </p:spPr>
      </p:sp>
      <p:sp>
        <p:nvSpPr>
          <p:cNvPr id="3" name="Notes Placeholder 2"/>
          <p:cNvSpPr>
            <a:spLocks noGrp="1"/>
          </p:cNvSpPr>
          <p:nvPr>
            <p:ph type="body" idx="1"/>
          </p:nvPr>
        </p:nvSpPr>
        <p:spPr/>
        <p:txBody>
          <a:bodyPr/>
          <a:lstStyle/>
          <a:p>
            <a:r>
              <a:rPr lang="en-US" dirty="0"/>
              <a:t>While we trialed a variety of predictive analytics techniques during the modeling process, we found that there were three models that stood out in terms of accuracy (robustness of our model) and product recall, which also especially important when it comes to predicting first time visitors who are likely to revisit or churners (who are done looking).</a:t>
            </a:r>
          </a:p>
          <a:p>
            <a:r>
              <a:rPr lang="en-US" dirty="0"/>
              <a:t>These three models are the random forest model, bootstrap aggregation (or bagging), and bootstrap aggregation combined with a random forest model. </a:t>
            </a:r>
          </a:p>
          <a:p>
            <a:r>
              <a:rPr lang="en-US" dirty="0"/>
              <a:t>Often times the way that our data set was split into training and testing, could affect our these measures. Therefore we went ahead and split validated our models to see if the accuracy and recall product was consistent with our original results. </a:t>
            </a:r>
          </a:p>
          <a:p>
            <a:r>
              <a:rPr lang="en-US" dirty="0"/>
              <a:t>During split validation, we were left with five new training/testing sets that had been randomly split based on a set seed. ran our models using these newly split data sets.</a:t>
            </a:r>
          </a:p>
          <a:p>
            <a:r>
              <a:rPr lang="en-US" dirty="0"/>
              <a:t>Took an average of the accuracies. And out the three models, we chose the model with the greatest average accuracy and highest product recall, which ended up being the Bootstrap aggregation model, which yielded a 65.4% model accuracy and 37.7% product recall. </a:t>
            </a:r>
          </a:p>
        </p:txBody>
      </p:sp>
    </p:spTree>
    <p:extLst>
      <p:ext uri="{BB962C8B-B14F-4D97-AF65-F5344CB8AC3E}">
        <p14:creationId xmlns:p14="http://schemas.microsoft.com/office/powerpoint/2010/main" val="40386606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6B4B34C-C063-4AB3-99FD-18EE8C85207E}"/>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 xmlns:a16="http://schemas.microsoft.com/office/drawing/2014/main" id="{46832298-6170-4CFD-BFA1-56F634D8276E}"/>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 xmlns:a16="http://schemas.microsoft.com/office/drawing/2014/main" id="{35AE7F37-E22D-4770-AEDB-B29E607B167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 xmlns:a16="http://schemas.microsoft.com/office/drawing/2014/main" id="{C4D4AABB-FD59-4CA6-BEFC-7AE99721E5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D637D178-3405-4C95-AFE0-F64134E9A8B4}"/>
              </a:ext>
            </a:extLst>
          </p:cNvPr>
          <p:cNvSpPr>
            <a:spLocks noGrp="1"/>
          </p:cNvSpPr>
          <p:nvPr>
            <p:ph type="sldNum" sz="quarter" idx="12"/>
          </p:nvPr>
        </p:nvSpPr>
        <p:spPr/>
        <p:txBody>
          <a:bodyPr/>
          <a:lstStyle/>
          <a:p>
            <a:pPr marL="0" marR="0" lvl="0" indent="0" algn="r" rtl="0">
              <a:spcBef>
                <a:spcPts val="0"/>
              </a:spcBef>
              <a:buNone/>
            </a:pPr>
            <a:fld id="{00000000-1234-1234-1234-123412341234}" type="slidenum">
              <a:rPr lang="en-US" sz="1800" smtClean="0">
                <a:solidFill>
                  <a:srgbClr val="888888"/>
                </a:solidFill>
                <a:latin typeface="Calibri"/>
                <a:ea typeface="Calibri"/>
                <a:cs typeface="Calibri"/>
                <a:sym typeface="Calibri"/>
              </a:rPr>
              <a:t>‹#›</a:t>
            </a:fld>
            <a:endParaRPr lang="en-US" sz="18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49864928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8EBD77-6E49-4F51-8B83-9CE6D79F1F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431C58E5-0463-4695-A6DE-485296F9309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85AF6873-AE65-405D-BC77-29CB9AB1729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 xmlns:a16="http://schemas.microsoft.com/office/drawing/2014/main" id="{B11D0B98-037A-4325-A11E-46C8F91564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06D04D1F-6397-45A3-A3DE-E31342A9B56E}"/>
              </a:ext>
            </a:extLst>
          </p:cNvPr>
          <p:cNvSpPr>
            <a:spLocks noGrp="1"/>
          </p:cNvSpPr>
          <p:nvPr>
            <p:ph type="sldNum" sz="quarter" idx="12"/>
          </p:nvPr>
        </p:nvSpPr>
        <p:spPr/>
        <p:txBody>
          <a:bodyPr/>
          <a:lstStyle/>
          <a:p>
            <a:pPr marL="0" marR="0" lvl="0" indent="0" algn="r" rtl="0">
              <a:spcBef>
                <a:spcPts val="0"/>
              </a:spcBef>
              <a:buNone/>
            </a:pPr>
            <a:fld id="{00000000-1234-1234-1234-123412341234}" type="slidenum">
              <a:rPr lang="en-US" sz="1800" b="0" i="0" u="none" strike="noStrike" cap="none" smtClean="0">
                <a:solidFill>
                  <a:srgbClr val="888888"/>
                </a:solidFill>
                <a:latin typeface="Calibri"/>
                <a:ea typeface="Calibri"/>
                <a:cs typeface="Calibri"/>
                <a:sym typeface="Calibri"/>
              </a:rPr>
              <a:t>‹#›</a:t>
            </a:fld>
            <a:endParaRPr lang="en-US" sz="18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66433005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5236B092-D13E-40B8-BB09-D67939F132F4}"/>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E3F77748-879A-4308-AA31-C7397EDEFB8D}"/>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10854D5-57B9-44DD-B051-B9373F50194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 xmlns:a16="http://schemas.microsoft.com/office/drawing/2014/main" id="{EF00A2F9-5AB7-49B4-B6F3-7AAE1A3982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28709A8C-312F-4F28-8EBA-E2EE0CFAFC77}"/>
              </a:ext>
            </a:extLst>
          </p:cNvPr>
          <p:cNvSpPr>
            <a:spLocks noGrp="1"/>
          </p:cNvSpPr>
          <p:nvPr>
            <p:ph type="sldNum" sz="quarter" idx="12"/>
          </p:nvPr>
        </p:nvSpPr>
        <p:spPr/>
        <p:txBody>
          <a:bodyPr/>
          <a:lstStyle/>
          <a:p>
            <a:pPr marL="0" marR="0" lvl="0" indent="0" algn="r" rtl="0">
              <a:spcBef>
                <a:spcPts val="0"/>
              </a:spcBef>
              <a:buNone/>
            </a:pPr>
            <a:fld id="{00000000-1234-1234-1234-123412341234}" type="slidenum">
              <a:rPr lang="en-US" sz="1800" b="0" i="0" u="none" strike="noStrike" cap="none" smtClean="0">
                <a:solidFill>
                  <a:srgbClr val="888888"/>
                </a:solidFill>
                <a:latin typeface="Calibri"/>
                <a:ea typeface="Calibri"/>
                <a:cs typeface="Calibri"/>
                <a:sym typeface="Calibri"/>
              </a:rPr>
              <a:t>‹#›</a:t>
            </a:fld>
            <a:endParaRPr lang="en-US" sz="18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222881687"/>
      </p:ext>
    </p:extLst>
  </p:cSld>
  <p:clrMapOvr>
    <a:masterClrMapping/>
  </p:clrMapOvr>
  <p:hf sldNum="0" hdr="0" ftr="0" dt="0"/>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F9A631B-A561-490C-85D2-47FC66A68C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03D774FF-AEEC-41BA-B6D2-4639D49AA28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5940182B-F63A-4713-858C-0CCE12AC73D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 xmlns:a16="http://schemas.microsoft.com/office/drawing/2014/main" id="{09CCAF27-FD9A-4574-9F6B-8C32C5C3E6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68BCAC60-AF31-47AD-B37D-29F0CC1DBFF8}"/>
              </a:ext>
            </a:extLst>
          </p:cNvPr>
          <p:cNvSpPr>
            <a:spLocks noGrp="1"/>
          </p:cNvSpPr>
          <p:nvPr>
            <p:ph type="sldNum" sz="quarter" idx="12"/>
          </p:nvPr>
        </p:nvSpPr>
        <p:spPr/>
        <p:txBody>
          <a:bodyPr/>
          <a:lstStyle/>
          <a:p>
            <a:pPr marL="0" marR="0" lvl="0" indent="0" algn="r" rtl="0">
              <a:spcBef>
                <a:spcPts val="0"/>
              </a:spcBef>
              <a:buNone/>
            </a:pPr>
            <a:fld id="{00000000-1234-1234-1234-123412341234}" type="slidenum">
              <a:rPr lang="en-US" sz="1800" smtClean="0">
                <a:solidFill>
                  <a:srgbClr val="888888"/>
                </a:solidFill>
                <a:latin typeface="Calibri"/>
                <a:ea typeface="Calibri"/>
                <a:cs typeface="Calibri"/>
                <a:sym typeface="Calibri"/>
              </a:rPr>
              <a:t>‹#›</a:t>
            </a:fld>
            <a:endParaRPr lang="en-US" sz="18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325726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F7511AF-CB24-40C7-8C53-0427EDC309F3}"/>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 xmlns:a16="http://schemas.microsoft.com/office/drawing/2014/main" id="{CDF08D81-519B-48EE-8E4A-F30EA7F0ED6E}"/>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D3002249-49EE-4CBF-AD0C-C4D809DC65C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 xmlns:a16="http://schemas.microsoft.com/office/drawing/2014/main" id="{0B47DC48-DBB0-484F-A5B6-9759847C7C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57337E10-D628-4815-94B0-ED0F5833A3F0}"/>
              </a:ext>
            </a:extLst>
          </p:cNvPr>
          <p:cNvSpPr>
            <a:spLocks noGrp="1"/>
          </p:cNvSpPr>
          <p:nvPr>
            <p:ph type="sldNum" sz="quarter" idx="12"/>
          </p:nvPr>
        </p:nvSpPr>
        <p:spPr/>
        <p:txBody>
          <a:bodyPr/>
          <a:lstStyle/>
          <a:p>
            <a:pPr marL="0" marR="0" lvl="0" indent="0" algn="r" rtl="0">
              <a:spcBef>
                <a:spcPts val="0"/>
              </a:spcBef>
              <a:buNone/>
            </a:pPr>
            <a:fld id="{00000000-1234-1234-1234-123412341234}" type="slidenum">
              <a:rPr lang="en-US" sz="1800" b="0" i="0" u="none" strike="noStrike" cap="none" smtClean="0">
                <a:solidFill>
                  <a:srgbClr val="888888"/>
                </a:solidFill>
                <a:latin typeface="Calibri"/>
                <a:ea typeface="Calibri"/>
                <a:cs typeface="Calibri"/>
                <a:sym typeface="Calibri"/>
              </a:rPr>
              <a:t>‹#›</a:t>
            </a:fld>
            <a:endParaRPr lang="en-US" sz="18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963507755"/>
      </p:ext>
    </p:extLst>
  </p:cSld>
  <p:clrMapOvr>
    <a:masterClrMapping/>
  </p:clrMapOvr>
  <p:hf sldNum="0" hdr="0" ftr="0" dt="0"/>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71EBDAA-9B46-4779-A76E-E92FD20221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68AB29A6-D6EF-48B1-A326-57A12AEA09D1}"/>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D2439826-A8D2-4FEE-950D-0FBD971896FB}"/>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1D5F44B6-0C2E-4446-BF1F-5792F0787F71}"/>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 xmlns:a16="http://schemas.microsoft.com/office/drawing/2014/main" id="{3C0F7A03-25B9-4CF5-950E-DFC368F57B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C235DFE0-CA45-45DB-8D2C-4992CACFFFC1}"/>
              </a:ext>
            </a:extLst>
          </p:cNvPr>
          <p:cNvSpPr>
            <a:spLocks noGrp="1"/>
          </p:cNvSpPr>
          <p:nvPr>
            <p:ph type="sldNum" sz="quarter" idx="12"/>
          </p:nvPr>
        </p:nvSpPr>
        <p:spPr/>
        <p:txBody>
          <a:bodyPr/>
          <a:lstStyle/>
          <a:p>
            <a:pPr marL="0" marR="0" lvl="0" indent="0" algn="r" rtl="0">
              <a:spcBef>
                <a:spcPts val="0"/>
              </a:spcBef>
              <a:buNone/>
            </a:pPr>
            <a:fld id="{00000000-1234-1234-1234-123412341234}" type="slidenum">
              <a:rPr lang="en-US" sz="1800" smtClean="0">
                <a:solidFill>
                  <a:srgbClr val="888888"/>
                </a:solidFill>
                <a:latin typeface="Calibri"/>
                <a:ea typeface="Calibri"/>
                <a:cs typeface="Calibri"/>
                <a:sym typeface="Calibri"/>
              </a:rPr>
              <a:t>‹#›</a:t>
            </a:fld>
            <a:endParaRPr lang="en-US" sz="18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3712284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BAF216D-B124-49E5-BBE2-781D730145E8}"/>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1E6E6264-C772-4989-A5C6-6069B483F774}"/>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 xmlns:a16="http://schemas.microsoft.com/office/drawing/2014/main" id="{6E489D9E-D32A-4BE0-A563-CC4460B1B5AC}"/>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0B267E72-3B4D-42E7-9BF3-8083A0CDB746}"/>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 xmlns:a16="http://schemas.microsoft.com/office/drawing/2014/main" id="{DF21D876-9B16-449A-B995-B3AF3843A78F}"/>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59797010-E1D5-4DB2-8AC3-30455B645F42}"/>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 xmlns:a16="http://schemas.microsoft.com/office/drawing/2014/main" id="{3252D4D4-7222-4145-A485-5120AAAC31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24C277BC-BD62-4458-AA15-FB41597296B8}"/>
              </a:ext>
            </a:extLst>
          </p:cNvPr>
          <p:cNvSpPr>
            <a:spLocks noGrp="1"/>
          </p:cNvSpPr>
          <p:nvPr>
            <p:ph type="sldNum" sz="quarter" idx="12"/>
          </p:nvPr>
        </p:nvSpPr>
        <p:spPr/>
        <p:txBody>
          <a:bodyPr/>
          <a:lstStyle/>
          <a:p>
            <a:pPr marL="0" marR="0" lvl="0" indent="0" algn="r" rtl="0">
              <a:spcBef>
                <a:spcPts val="0"/>
              </a:spcBef>
              <a:buNone/>
            </a:pPr>
            <a:fld id="{00000000-1234-1234-1234-123412341234}" type="slidenum">
              <a:rPr lang="en-US" sz="1800" b="0" i="0" u="none" strike="noStrike" cap="none" smtClean="0">
                <a:solidFill>
                  <a:srgbClr val="888888"/>
                </a:solidFill>
                <a:latin typeface="Calibri"/>
                <a:ea typeface="Calibri"/>
                <a:cs typeface="Calibri"/>
                <a:sym typeface="Calibri"/>
              </a:rPr>
              <a:t>‹#›</a:t>
            </a:fld>
            <a:endParaRPr lang="en-US" sz="18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98421870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D993B90-6493-423F-9715-E4E4F453ED4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975FA3B8-DE0B-4323-BB84-F8459482D3DF}"/>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 xmlns:a16="http://schemas.microsoft.com/office/drawing/2014/main" id="{A9853228-64A1-4FEE-8092-69ADF673ECE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8D9F6503-7815-4730-852D-CBA0AFD601DC}"/>
              </a:ext>
            </a:extLst>
          </p:cNvPr>
          <p:cNvSpPr>
            <a:spLocks noGrp="1"/>
          </p:cNvSpPr>
          <p:nvPr>
            <p:ph type="sldNum" sz="quarter" idx="12"/>
          </p:nvPr>
        </p:nvSpPr>
        <p:spPr/>
        <p:txBody>
          <a:bodyPr/>
          <a:lstStyle/>
          <a:p>
            <a:pPr marL="0" marR="0" lvl="0" indent="0" algn="r" rtl="0">
              <a:spcBef>
                <a:spcPts val="0"/>
              </a:spcBef>
              <a:buNone/>
            </a:pPr>
            <a:fld id="{00000000-1234-1234-1234-123412341234}" type="slidenum">
              <a:rPr lang="en-US" sz="1800" smtClean="0">
                <a:solidFill>
                  <a:srgbClr val="888888"/>
                </a:solidFill>
                <a:latin typeface="Calibri"/>
                <a:ea typeface="Calibri"/>
                <a:cs typeface="Calibri"/>
                <a:sym typeface="Calibri"/>
              </a:rPr>
              <a:t>‹#›</a:t>
            </a:fld>
            <a:endParaRPr lang="en-US" sz="18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5523921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96EA3FD2-4E54-41CF-86BD-A8F4348FA521}"/>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 xmlns:a16="http://schemas.microsoft.com/office/drawing/2014/main" id="{AF06AF6D-BB3E-4E19-A5AB-A7ED4C9288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B3C91A99-C474-4083-9D24-76DB6DED90B6}"/>
              </a:ext>
            </a:extLst>
          </p:cNvPr>
          <p:cNvSpPr>
            <a:spLocks noGrp="1"/>
          </p:cNvSpPr>
          <p:nvPr>
            <p:ph type="sldNum" sz="quarter" idx="12"/>
          </p:nvPr>
        </p:nvSpPr>
        <p:spPr/>
        <p:txBody>
          <a:bodyPr/>
          <a:lstStyle/>
          <a:p>
            <a:pPr marL="0" marR="0" lvl="0" indent="0" algn="r" rtl="0">
              <a:spcBef>
                <a:spcPts val="0"/>
              </a:spcBef>
              <a:buNone/>
            </a:pPr>
            <a:fld id="{00000000-1234-1234-1234-123412341234}" type="slidenum">
              <a:rPr lang="en-US" sz="1800" smtClean="0">
                <a:solidFill>
                  <a:srgbClr val="888888"/>
                </a:solidFill>
                <a:latin typeface="Calibri"/>
                <a:ea typeface="Calibri"/>
                <a:cs typeface="Calibri"/>
                <a:sym typeface="Calibri"/>
              </a:rPr>
              <a:t>‹#›</a:t>
            </a:fld>
            <a:endParaRPr lang="en-US" sz="18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500370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1B73077-72C1-4F13-9D59-F662E46BADEC}"/>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 xmlns:a16="http://schemas.microsoft.com/office/drawing/2014/main" id="{B91679D5-CBB7-466A-8ABD-36BC9E897C32}"/>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2268DF0B-540A-4B5B-8497-0604B956E537}"/>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 xmlns:a16="http://schemas.microsoft.com/office/drawing/2014/main" id="{C044FD71-2327-4689-9582-7C4672A4146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 xmlns:a16="http://schemas.microsoft.com/office/drawing/2014/main" id="{96C13434-B1C7-4235-8460-F4778285BC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E2C068BF-A4D6-46F8-9D18-92D1E40C0A1F}"/>
              </a:ext>
            </a:extLst>
          </p:cNvPr>
          <p:cNvSpPr>
            <a:spLocks noGrp="1"/>
          </p:cNvSpPr>
          <p:nvPr>
            <p:ph type="sldNum" sz="quarter" idx="12"/>
          </p:nvPr>
        </p:nvSpPr>
        <p:spPr/>
        <p:txBody>
          <a:bodyPr/>
          <a:lstStyle/>
          <a:p>
            <a:pPr marL="0" marR="0" lvl="0" indent="0" algn="r" rtl="0">
              <a:spcBef>
                <a:spcPts val="0"/>
              </a:spcBef>
              <a:buNone/>
            </a:pPr>
            <a:fld id="{00000000-1234-1234-1234-123412341234}" type="slidenum">
              <a:rPr lang="en-US" sz="1800" b="0" i="0" u="none" strike="noStrike" cap="none" smtClean="0">
                <a:solidFill>
                  <a:srgbClr val="888888"/>
                </a:solidFill>
                <a:latin typeface="Calibri"/>
                <a:ea typeface="Calibri"/>
                <a:cs typeface="Calibri"/>
                <a:sym typeface="Calibri"/>
              </a:rPr>
              <a:t>‹#›</a:t>
            </a:fld>
            <a:endParaRPr lang="en-US" sz="18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9358473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332A7F-FDAA-4E21-8341-C6796CF66606}"/>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 xmlns:a16="http://schemas.microsoft.com/office/drawing/2014/main" id="{3AA19A53-BF2F-408A-8A11-542EB5A3B42F}"/>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 xmlns:a16="http://schemas.microsoft.com/office/drawing/2014/main" id="{6EB2EDA6-948D-4896-AB5C-CA30C02DA58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 xmlns:a16="http://schemas.microsoft.com/office/drawing/2014/main" id="{3C7F3B5E-1078-4ACC-9867-257643595CC7}"/>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 xmlns:a16="http://schemas.microsoft.com/office/drawing/2014/main" id="{3A60AA6B-492C-444D-BE82-DFDF081503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54BDE3E6-D267-417D-9A01-47489EC60E7A}"/>
              </a:ext>
            </a:extLst>
          </p:cNvPr>
          <p:cNvSpPr>
            <a:spLocks noGrp="1"/>
          </p:cNvSpPr>
          <p:nvPr>
            <p:ph type="sldNum" sz="quarter" idx="12"/>
          </p:nvPr>
        </p:nvSpPr>
        <p:spPr/>
        <p:txBody>
          <a:bodyPr/>
          <a:lstStyle/>
          <a:p>
            <a:pPr marL="0" marR="0" lvl="0" indent="0" algn="r" rtl="0">
              <a:spcBef>
                <a:spcPts val="0"/>
              </a:spcBef>
              <a:buNone/>
            </a:pPr>
            <a:fld id="{00000000-1234-1234-1234-123412341234}" type="slidenum">
              <a:rPr lang="en-US" sz="1800" b="0" i="0" u="none" strike="noStrike" cap="none" smtClean="0">
                <a:solidFill>
                  <a:srgbClr val="888888"/>
                </a:solidFill>
                <a:latin typeface="Calibri"/>
                <a:ea typeface="Calibri"/>
                <a:cs typeface="Calibri"/>
                <a:sym typeface="Calibri"/>
              </a:rPr>
              <a:t>‹#›</a:t>
            </a:fld>
            <a:endParaRPr lang="en-US" sz="18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88689778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9B5F3816-711A-4E82-997A-D10ED2BCE2B3}"/>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AB76C9D1-9BD1-43F5-B51C-DFBB8B08E8DC}"/>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09E777B0-9E5E-4C05-A6A7-469B97D199D3}"/>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a:extLst>
              <a:ext uri="{FF2B5EF4-FFF2-40B4-BE49-F238E27FC236}">
                <a16:creationId xmlns="" xmlns:a16="http://schemas.microsoft.com/office/drawing/2014/main" id="{855380F3-05EE-4BFA-A4AE-AC9276AEAC77}"/>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36B4658E-B84E-434C-BD37-05DEFB4D3845}"/>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0" marR="0" lvl="0" indent="0" algn="r" rtl="0">
              <a:spcBef>
                <a:spcPts val="0"/>
              </a:spcBef>
              <a:buNone/>
            </a:pPr>
            <a:fld id="{00000000-1234-1234-1234-123412341234}" type="slidenum">
              <a:rPr lang="en-US" sz="1800" b="0" i="0" u="none" strike="noStrike" cap="none" smtClean="0">
                <a:solidFill>
                  <a:srgbClr val="888888"/>
                </a:solidFill>
                <a:latin typeface="Calibri"/>
                <a:ea typeface="Calibri"/>
                <a:cs typeface="Calibri"/>
                <a:sym typeface="Calibri"/>
              </a:rPr>
              <a:t>‹#›</a:t>
            </a:fld>
            <a:endParaRPr lang="en-US" sz="18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321935414"/>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10.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2.wdp"/><Relationship Id="rId4" Type="http://schemas.openxmlformats.org/officeDocument/2006/relationships/image" Target="../media/image6.png"/><Relationship Id="rId9" Type="http://schemas.openxmlformats.org/officeDocument/2006/relationships/image" Target="../media/image12.sv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10.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2.wdp"/><Relationship Id="rId4" Type="http://schemas.openxmlformats.org/officeDocument/2006/relationships/image" Target="../media/image6.png"/><Relationship Id="rId9" Type="http://schemas.openxmlformats.org/officeDocument/2006/relationships/image" Target="../media/image12.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2.wdp"/><Relationship Id="rId4" Type="http://schemas.openxmlformats.org/officeDocument/2006/relationships/image" Target="../media/image6.png"/><Relationship Id="rId9" Type="http://schemas.openxmlformats.org/officeDocument/2006/relationships/image" Target="../media/image18.svg"/></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13" Type="http://schemas.microsoft.com/office/2007/relationships/hdphoto" Target="../media/hdphoto1.wdp"/><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image" Target="../media/image2.png"/><Relationship Id="rId5" Type="http://schemas.openxmlformats.org/officeDocument/2006/relationships/diagramQuickStyle" Target="../diagrams/quickStyle7.xml"/><Relationship Id="rId10" Type="http://schemas.openxmlformats.org/officeDocument/2006/relationships/image" Target="../media/image18.png"/><Relationship Id="rId4" Type="http://schemas.openxmlformats.org/officeDocument/2006/relationships/diagramLayout" Target="../diagrams/layout7.xml"/><Relationship Id="rId9"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8" Type="http://schemas.openxmlformats.org/officeDocument/2006/relationships/diagramQuickStyle" Target="../diagrams/quickStyle8.xml"/><Relationship Id="rId3" Type="http://schemas.openxmlformats.org/officeDocument/2006/relationships/image" Target="../media/image2.png"/><Relationship Id="rId7" Type="http://schemas.openxmlformats.org/officeDocument/2006/relationships/diagramLayout" Target="../diagrams/layout8.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Data" Target="../diagrams/data8.xml"/><Relationship Id="rId5" Type="http://schemas.microsoft.com/office/2007/relationships/hdphoto" Target="../media/hdphoto1.wdp"/><Relationship Id="rId10" Type="http://schemas.microsoft.com/office/2007/relationships/diagramDrawing" Target="../diagrams/drawing8.xml"/><Relationship Id="rId4" Type="http://schemas.openxmlformats.org/officeDocument/2006/relationships/image" Target="../media/image6.png"/><Relationship Id="rId9" Type="http://schemas.openxmlformats.org/officeDocument/2006/relationships/diagramColors" Target="../diagrams/colors8.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3.png"/><Relationship Id="rId5" Type="http://schemas.microsoft.com/office/2007/relationships/hdphoto" Target="../media/hdphoto1.wdp"/><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8" Type="http://schemas.openxmlformats.org/officeDocument/2006/relationships/diagramLayout" Target="../diagrams/layout9.xml"/><Relationship Id="rId3" Type="http://schemas.openxmlformats.org/officeDocument/2006/relationships/image" Target="../media/image26.jpeg"/><Relationship Id="rId7" Type="http://schemas.openxmlformats.org/officeDocument/2006/relationships/diagramData" Target="../diagrams/data9.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microsoft.com/office/2007/relationships/hdphoto" Target="../media/hdphoto1.wdp"/><Relationship Id="rId11" Type="http://schemas.microsoft.com/office/2007/relationships/diagramDrawing" Target="../diagrams/drawing9.xml"/><Relationship Id="rId5" Type="http://schemas.openxmlformats.org/officeDocument/2006/relationships/image" Target="../media/image6.png"/><Relationship Id="rId10" Type="http://schemas.openxmlformats.org/officeDocument/2006/relationships/diagramColors" Target="../diagrams/colors9.xml"/><Relationship Id="rId4" Type="http://schemas.openxmlformats.org/officeDocument/2006/relationships/image" Target="../media/image2.png"/><Relationship Id="rId9" Type="http://schemas.openxmlformats.org/officeDocument/2006/relationships/diagramQuickStyle" Target="../diagrams/quickStyle9.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2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4.jpeg"/><Relationship Id="rId7" Type="http://schemas.openxmlformats.org/officeDocument/2006/relationships/diagramLayout" Target="../diagrams/layout2.xml"/><Relationship Id="rId12"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Data" Target="../diagrams/data2.xml"/><Relationship Id="rId11" Type="http://schemas.openxmlformats.org/officeDocument/2006/relationships/image" Target="../media/image6.png"/><Relationship Id="rId5" Type="http://schemas.openxmlformats.org/officeDocument/2006/relationships/image" Target="../media/image2.png"/><Relationship Id="rId10" Type="http://schemas.microsoft.com/office/2007/relationships/diagramDrawing" Target="../diagrams/drawing2.xml"/><Relationship Id="rId4" Type="http://schemas.openxmlformats.org/officeDocument/2006/relationships/image" Target="../media/image5.jpeg"/><Relationship Id="rId9" Type="http://schemas.openxmlformats.org/officeDocument/2006/relationships/diagramColors" Target="../diagrams/colors2.xml"/></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2.png"/><Relationship Id="rId7" Type="http://schemas.openxmlformats.org/officeDocument/2006/relationships/diagramLayout" Target="../diagrams/layout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Data" Target="../diagrams/data3.xml"/><Relationship Id="rId5" Type="http://schemas.microsoft.com/office/2007/relationships/hdphoto" Target="../media/hdphoto1.wdp"/><Relationship Id="rId10" Type="http://schemas.microsoft.com/office/2007/relationships/diagramDrawing" Target="../diagrams/drawing3.xml"/><Relationship Id="rId4" Type="http://schemas.openxmlformats.org/officeDocument/2006/relationships/image" Target="../media/image6.png"/><Relationship Id="rId9" Type="http://schemas.openxmlformats.org/officeDocument/2006/relationships/diagramColors" Target="../diagrams/colors3.xml"/></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10" Type="http://schemas.microsoft.com/office/2007/relationships/hdphoto" Target="../media/hdphoto1.wdp"/><Relationship Id="rId4" Type="http://schemas.openxmlformats.org/officeDocument/2006/relationships/diagramLayout" Target="../diagrams/layout4.xml"/><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10" Type="http://schemas.microsoft.com/office/2007/relationships/hdphoto" Target="../media/hdphoto1.wdp"/><Relationship Id="rId4" Type="http://schemas.openxmlformats.org/officeDocument/2006/relationships/diagramLayout" Target="../diagrams/layout5.xml"/><Relationship Id="rId9"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10" Type="http://schemas.microsoft.com/office/2007/relationships/hdphoto" Target="../media/hdphoto1.wdp"/><Relationship Id="rId4" Type="http://schemas.openxmlformats.org/officeDocument/2006/relationships/diagramLayout" Target="../diagrams/layout6.xml"/><Relationship Id="rId9"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
        <p:cNvGrpSpPr/>
        <p:nvPr/>
      </p:nvGrpSpPr>
      <p:grpSpPr>
        <a:xfrm>
          <a:off x="0" y="0"/>
          <a:ext cx="0" cy="0"/>
          <a:chOff x="0" y="0"/>
          <a:chExt cx="0" cy="0"/>
        </a:xfrm>
      </p:grpSpPr>
      <p:sp>
        <p:nvSpPr>
          <p:cNvPr id="47" name="Shape 47"/>
          <p:cNvSpPr/>
          <p:nvPr/>
        </p:nvSpPr>
        <p:spPr>
          <a:xfrm>
            <a:off x="10208073" y="5576492"/>
            <a:ext cx="309880" cy="45719"/>
          </a:xfrm>
          <a:custGeom>
            <a:avLst/>
            <a:gdLst/>
            <a:ahLst/>
            <a:cxnLst/>
            <a:rect l="0" t="0" r="0" b="0"/>
            <a:pathLst>
              <a:path w="120000" h="120000" extrusionOk="0">
                <a:moveTo>
                  <a:pt x="0" y="119999"/>
                </a:moveTo>
                <a:lnTo>
                  <a:pt x="0" y="23999"/>
                </a:lnTo>
                <a:lnTo>
                  <a:pt x="966" y="14656"/>
                </a:lnTo>
                <a:lnTo>
                  <a:pt x="3602" y="7027"/>
                </a:lnTo>
                <a:lnTo>
                  <a:pt x="7510" y="1885"/>
                </a:lnTo>
                <a:lnTo>
                  <a:pt x="12295" y="0"/>
                </a:lnTo>
                <a:lnTo>
                  <a:pt x="119803" y="0"/>
                </a:lnTo>
              </a:path>
            </a:pathLst>
          </a:custGeom>
          <a:noFill/>
          <a:ln w="9525" cap="flat" cmpd="sng">
            <a:solidFill>
              <a:srgbClr val="BEBEBE"/>
            </a:solidFill>
            <a:prstDash val="solid"/>
            <a:round/>
            <a:headEnd type="none" w="med" len="med"/>
            <a:tailEnd type="none" w="med" len="med"/>
          </a:ln>
        </p:spPr>
        <p:txBody>
          <a:bodyPr wrap="square"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48" name="Shape 48"/>
          <p:cNvSpPr/>
          <p:nvPr/>
        </p:nvSpPr>
        <p:spPr>
          <a:xfrm>
            <a:off x="10363013" y="6295009"/>
            <a:ext cx="309880" cy="31750"/>
          </a:xfrm>
          <a:custGeom>
            <a:avLst/>
            <a:gdLst/>
            <a:ahLst/>
            <a:cxnLst/>
            <a:rect l="0" t="0" r="0" b="0"/>
            <a:pathLst>
              <a:path w="120000" h="120000" extrusionOk="0">
                <a:moveTo>
                  <a:pt x="119803" y="119996"/>
                </a:moveTo>
                <a:lnTo>
                  <a:pt x="12295" y="119996"/>
                </a:lnTo>
                <a:lnTo>
                  <a:pt x="7510" y="110566"/>
                </a:lnTo>
                <a:lnTo>
                  <a:pt x="3602" y="84850"/>
                </a:lnTo>
                <a:lnTo>
                  <a:pt x="966" y="46703"/>
                </a:lnTo>
                <a:lnTo>
                  <a:pt x="0" y="0"/>
                </a:lnTo>
              </a:path>
            </a:pathLst>
          </a:custGeom>
          <a:noFill/>
          <a:ln w="9525" cap="flat" cmpd="sng">
            <a:solidFill>
              <a:srgbClr val="BEBEBE"/>
            </a:solidFill>
            <a:prstDash val="solid"/>
            <a:round/>
            <a:headEnd type="none" w="med" len="med"/>
            <a:tailEnd type="none" w="med" len="med"/>
          </a:ln>
        </p:spPr>
        <p:txBody>
          <a:bodyPr wrap="square"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50" name="Shape 50"/>
          <p:cNvSpPr txBox="1"/>
          <p:nvPr/>
        </p:nvSpPr>
        <p:spPr>
          <a:xfrm>
            <a:off x="225552" y="6633201"/>
            <a:ext cx="1676400" cy="99060"/>
          </a:xfrm>
          <a:prstGeom prst="rect">
            <a:avLst/>
          </a:prstGeom>
          <a:noFill/>
          <a:ln>
            <a:noFill/>
          </a:ln>
        </p:spPr>
        <p:txBody>
          <a:bodyPr wrap="square" lIns="0" tIns="0" rIns="0" bIns="0" anchor="t" anchorCtr="0">
            <a:noAutofit/>
          </a:bodyPr>
          <a:lstStyle/>
          <a:p>
            <a:pPr marL="0" marR="0" lvl="0" indent="0" algn="l" rtl="0">
              <a:lnSpc>
                <a:spcPct val="110000"/>
              </a:lnSpc>
              <a:spcBef>
                <a:spcPts val="0"/>
              </a:spcBef>
              <a:buNone/>
            </a:pPr>
            <a:r>
              <a:rPr lang="en-US" sz="700">
                <a:solidFill>
                  <a:srgbClr val="BEBEBE"/>
                </a:solidFill>
                <a:latin typeface="Arial"/>
                <a:ea typeface="Arial"/>
                <a:cs typeface="Arial"/>
                <a:sym typeface="Arial"/>
              </a:rPr>
              <a:t>© 2015 RentPath, LLC. All rights reserved.</a:t>
            </a:r>
          </a:p>
        </p:txBody>
      </p:sp>
      <p:sp>
        <p:nvSpPr>
          <p:cNvPr id="51" name="Shape 51"/>
          <p:cNvSpPr/>
          <p:nvPr/>
        </p:nvSpPr>
        <p:spPr>
          <a:xfrm>
            <a:off x="-17297" y="-25428"/>
            <a:ext cx="9142730" cy="1284076"/>
          </a:xfrm>
          <a:custGeom>
            <a:avLst/>
            <a:gdLst/>
            <a:ahLst/>
            <a:cxnLst/>
            <a:rect l="0" t="0" r="0" b="0"/>
            <a:pathLst>
              <a:path w="120000" h="120000" extrusionOk="0">
                <a:moveTo>
                  <a:pt x="0" y="120000"/>
                </a:moveTo>
                <a:lnTo>
                  <a:pt x="119996" y="120000"/>
                </a:lnTo>
                <a:lnTo>
                  <a:pt x="119996" y="0"/>
                </a:lnTo>
                <a:lnTo>
                  <a:pt x="0" y="0"/>
                </a:lnTo>
                <a:lnTo>
                  <a:pt x="0" y="120000"/>
                </a:lnTo>
                <a:close/>
              </a:path>
            </a:pathLst>
          </a:custGeom>
          <a:solidFill>
            <a:srgbClr val="FFFFFF"/>
          </a:solidFill>
          <a:ln>
            <a:noFill/>
          </a:ln>
        </p:spPr>
        <p:txBody>
          <a:bodyPr wrap="square"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sp>
        <p:nvSpPr>
          <p:cNvPr id="55" name="Shape 55"/>
          <p:cNvSpPr/>
          <p:nvPr/>
        </p:nvSpPr>
        <p:spPr>
          <a:xfrm>
            <a:off x="115823" y="6310884"/>
            <a:ext cx="3088005" cy="480059"/>
          </a:xfrm>
          <a:custGeom>
            <a:avLst/>
            <a:gdLst/>
            <a:ahLst/>
            <a:cxnLst/>
            <a:rect l="0" t="0" r="0" b="0"/>
            <a:pathLst>
              <a:path w="120000" h="120000" extrusionOk="0">
                <a:moveTo>
                  <a:pt x="0" y="120000"/>
                </a:moveTo>
                <a:lnTo>
                  <a:pt x="119985" y="120000"/>
                </a:lnTo>
                <a:lnTo>
                  <a:pt x="119985" y="0"/>
                </a:lnTo>
                <a:lnTo>
                  <a:pt x="0" y="0"/>
                </a:lnTo>
                <a:lnTo>
                  <a:pt x="0" y="120000"/>
                </a:lnTo>
                <a:close/>
              </a:path>
            </a:pathLst>
          </a:custGeom>
          <a:solidFill>
            <a:srgbClr val="FFFFFF"/>
          </a:solidFill>
          <a:ln>
            <a:noFill/>
          </a:ln>
        </p:spPr>
        <p:txBody>
          <a:bodyPr wrap="square"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pic>
        <p:nvPicPr>
          <p:cNvPr id="1026" name="Picture 2" descr="http://www.essexinn.com/d/essexinn/media/Attractions/3583017878_ee2e8e3d8b_b_1423674445483.jpg">
            <a:extLst>
              <a:ext uri="{FF2B5EF4-FFF2-40B4-BE49-F238E27FC236}">
                <a16:creationId xmlns="" xmlns:a16="http://schemas.microsoft.com/office/drawing/2014/main" id="{C03C2AF3-FC59-4084-ACFB-3633B9D0FC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9" y="0"/>
            <a:ext cx="9152649" cy="6893346"/>
          </a:xfrm>
          <a:prstGeom prst="rect">
            <a:avLst/>
          </a:prstGeom>
          <a:noFill/>
          <a:extLst>
            <a:ext uri="{909E8E84-426E-40DD-AFC4-6F175D3DCCD1}">
              <a14:hiddenFill xmlns:a14="http://schemas.microsoft.com/office/drawing/2010/main">
                <a:solidFill>
                  <a:srgbClr val="FFFFFF"/>
                </a:solidFill>
              </a14:hiddenFill>
            </a:ext>
          </a:extLst>
        </p:spPr>
      </p:pic>
      <p:sp>
        <p:nvSpPr>
          <p:cNvPr id="56" name="Shape 56"/>
          <p:cNvSpPr txBox="1"/>
          <p:nvPr/>
        </p:nvSpPr>
        <p:spPr>
          <a:xfrm>
            <a:off x="-17297" y="5840826"/>
            <a:ext cx="9169943" cy="1017174"/>
          </a:xfrm>
          <a:prstGeom prst="rect">
            <a:avLst/>
          </a:prstGeom>
          <a:solidFill>
            <a:srgbClr val="000000">
              <a:alpha val="74509"/>
            </a:srgbClr>
          </a:solidFill>
          <a:ln>
            <a:noFill/>
          </a:ln>
        </p:spPr>
        <p:txBody>
          <a:bodyPr wrap="square" lIns="0" tIns="17775" rIns="0" bIns="0" anchor="t" anchorCtr="0">
            <a:noAutofit/>
          </a:bodyPr>
          <a:lstStyle/>
          <a:p>
            <a:pPr marL="91440" marR="0" lvl="0" indent="0" algn="ctr" rtl="0">
              <a:lnSpc>
                <a:spcPct val="100000"/>
              </a:lnSpc>
              <a:spcBef>
                <a:spcPts val="0"/>
              </a:spcBef>
              <a:buNone/>
            </a:pPr>
            <a:r>
              <a:rPr lang="en-US" sz="2800" b="1" dirty="0">
                <a:solidFill>
                  <a:srgbClr val="FFFFFF"/>
                </a:solidFill>
                <a:latin typeface="Calibri"/>
                <a:ea typeface="Calibri"/>
                <a:cs typeface="Calibri"/>
                <a:sym typeface="Calibri"/>
              </a:rPr>
              <a:t>Leveraging Analytics in the Chicago Rental Market</a:t>
            </a:r>
          </a:p>
        </p:txBody>
      </p:sp>
      <p:sp>
        <p:nvSpPr>
          <p:cNvPr id="15" name="Shape 56">
            <a:extLst>
              <a:ext uri="{FF2B5EF4-FFF2-40B4-BE49-F238E27FC236}">
                <a16:creationId xmlns="" xmlns:a16="http://schemas.microsoft.com/office/drawing/2014/main" id="{969AD071-3961-454C-9CA2-AFD28989F3D7}"/>
              </a:ext>
            </a:extLst>
          </p:cNvPr>
          <p:cNvSpPr txBox="1"/>
          <p:nvPr/>
        </p:nvSpPr>
        <p:spPr>
          <a:xfrm>
            <a:off x="-17297" y="615474"/>
            <a:ext cx="9169943" cy="852842"/>
          </a:xfrm>
          <a:prstGeom prst="rect">
            <a:avLst/>
          </a:prstGeom>
          <a:solidFill>
            <a:schemeClr val="bg2">
              <a:lumMod val="10000"/>
              <a:alpha val="74509"/>
            </a:schemeClr>
          </a:solidFill>
          <a:ln>
            <a:noFill/>
          </a:ln>
        </p:spPr>
        <p:txBody>
          <a:bodyPr wrap="square" lIns="0" tIns="17775" rIns="0" bIns="0" anchor="t" anchorCtr="0">
            <a:noAutofit/>
          </a:bodyPr>
          <a:lstStyle/>
          <a:p>
            <a:pPr marL="91440" marR="0" lvl="0" indent="0" algn="ctr" rtl="0">
              <a:lnSpc>
                <a:spcPct val="100000"/>
              </a:lnSpc>
              <a:spcBef>
                <a:spcPts val="0"/>
              </a:spcBef>
              <a:buNone/>
            </a:pPr>
            <a:r>
              <a:rPr lang="en-US" sz="4800" b="1" dirty="0">
                <a:solidFill>
                  <a:srgbClr val="FFFFFF"/>
                </a:solidFill>
                <a:ea typeface="Calibri"/>
                <a:cs typeface="Calibri"/>
                <a:sym typeface="Calibri"/>
              </a:rPr>
              <a:t>Conquering the Windy City</a:t>
            </a:r>
          </a:p>
        </p:txBody>
      </p:sp>
      <p:sp>
        <p:nvSpPr>
          <p:cNvPr id="57" name="Shape 57"/>
          <p:cNvSpPr txBox="1"/>
          <p:nvPr/>
        </p:nvSpPr>
        <p:spPr>
          <a:xfrm>
            <a:off x="1325962" y="6328318"/>
            <a:ext cx="6437932" cy="369332"/>
          </a:xfrm>
          <a:prstGeom prst="rect">
            <a:avLst/>
          </a:prstGeom>
          <a:noFill/>
          <a:ln>
            <a:noFill/>
          </a:ln>
        </p:spPr>
        <p:txBody>
          <a:bodyPr wrap="square" lIns="91425" tIns="45700" rIns="91425" bIns="45700" anchor="t" anchorCtr="0">
            <a:noAutofit/>
          </a:bodyPr>
          <a:lstStyle/>
          <a:p>
            <a:pPr marL="0" marR="0" lvl="0" indent="0" algn="ctr" rtl="0">
              <a:spcBef>
                <a:spcPts val="0"/>
              </a:spcBef>
              <a:buNone/>
            </a:pPr>
            <a:r>
              <a:rPr lang="en-US" sz="1800" dirty="0">
                <a:solidFill>
                  <a:schemeClr val="bg1"/>
                </a:solidFill>
                <a:latin typeface="+mj-lt"/>
                <a:ea typeface="Calibri"/>
                <a:cs typeface="Calibri"/>
                <a:sym typeface="Calibri"/>
              </a:rPr>
              <a:t>Michelle Chen, Hans Han, John Hu, </a:t>
            </a:r>
            <a:r>
              <a:rPr lang="en-US" sz="1800" dirty="0" err="1">
                <a:solidFill>
                  <a:schemeClr val="bg1"/>
                </a:solidFill>
                <a:latin typeface="+mj-lt"/>
                <a:ea typeface="Calibri"/>
                <a:cs typeface="Calibri"/>
                <a:sym typeface="Calibri"/>
              </a:rPr>
              <a:t>Trishal</a:t>
            </a:r>
            <a:r>
              <a:rPr lang="en-US" sz="1800" dirty="0">
                <a:solidFill>
                  <a:schemeClr val="bg1"/>
                </a:solidFill>
                <a:latin typeface="+mj-lt"/>
                <a:ea typeface="Calibri"/>
                <a:cs typeface="Calibri"/>
                <a:sym typeface="Calibri"/>
              </a:rPr>
              <a:t> Patel, and Max Santa Ana</a:t>
            </a:r>
            <a:endParaRPr sz="18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392502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62" name="Rectangle 61">
            <a:extLst>
              <a:ext uri="{FF2B5EF4-FFF2-40B4-BE49-F238E27FC236}">
                <a16:creationId xmlns="" xmlns:a16="http://schemas.microsoft.com/office/drawing/2014/main" id="{78DA7041-AA13-48AE-8D50-D3F27D4BAD29}"/>
              </a:ext>
            </a:extLst>
          </p:cNvPr>
          <p:cNvSpPr/>
          <p:nvPr/>
        </p:nvSpPr>
        <p:spPr>
          <a:xfrm>
            <a:off x="562132" y="1983145"/>
            <a:ext cx="8038115" cy="2056625"/>
          </a:xfrm>
          <a:prstGeom prst="rect">
            <a:avLst/>
          </a:prstGeom>
          <a:ln w="57150"/>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
        <p:nvSpPr>
          <p:cNvPr id="24" name="Shape 87">
            <a:extLst>
              <a:ext uri="{FF2B5EF4-FFF2-40B4-BE49-F238E27FC236}">
                <a16:creationId xmlns="" xmlns:a16="http://schemas.microsoft.com/office/drawing/2014/main" id="{8BD65652-8190-40A4-A6A7-E960FFECF04F}"/>
              </a:ext>
            </a:extLst>
          </p:cNvPr>
          <p:cNvSpPr/>
          <p:nvPr/>
        </p:nvSpPr>
        <p:spPr>
          <a:xfrm>
            <a:off x="0" y="-14495"/>
            <a:ext cx="9144000" cy="973677"/>
          </a:xfrm>
          <a:custGeom>
            <a:avLst/>
            <a:gdLst/>
            <a:ahLst/>
            <a:cxnLst/>
            <a:rect l="0" t="0" r="0" b="0"/>
            <a:pathLst>
              <a:path w="120000" h="120000" extrusionOk="0">
                <a:moveTo>
                  <a:pt x="0" y="119999"/>
                </a:moveTo>
                <a:lnTo>
                  <a:pt x="119994" y="119999"/>
                </a:lnTo>
                <a:lnTo>
                  <a:pt x="119994" y="0"/>
                </a:lnTo>
                <a:lnTo>
                  <a:pt x="0" y="0"/>
                </a:lnTo>
                <a:lnTo>
                  <a:pt x="0" y="119999"/>
                </a:lnTo>
                <a:close/>
              </a:path>
            </a:pathLst>
          </a:custGeom>
          <a:solidFill>
            <a:schemeClr val="accent1">
              <a:lumMod val="40000"/>
              <a:lumOff val="60000"/>
            </a:schemeClr>
          </a:solidFill>
          <a:ln>
            <a:noFill/>
          </a:ln>
        </p:spPr>
        <p:txBody>
          <a:bodyPr wrap="square" lIns="0" tIns="0" rIns="0" bIns="0" anchor="t" anchorCtr="0">
            <a:noAutofit/>
          </a:bodyPr>
          <a:lstStyle/>
          <a:p>
            <a:pPr marL="0" marR="0" lvl="0" indent="0" algn="l" rtl="0">
              <a:spcBef>
                <a:spcPts val="0"/>
              </a:spcBef>
              <a:buNone/>
            </a:pPr>
            <a:endParaRPr sz="1800" dirty="0">
              <a:solidFill>
                <a:schemeClr val="dk1"/>
              </a:solidFill>
              <a:latin typeface="Calibri"/>
              <a:ea typeface="Calibri"/>
              <a:cs typeface="Calibri"/>
              <a:sym typeface="Calibri"/>
            </a:endParaRPr>
          </a:p>
        </p:txBody>
      </p:sp>
      <p:sp>
        <p:nvSpPr>
          <p:cNvPr id="2" name="Title 1">
            <a:extLst>
              <a:ext uri="{FF2B5EF4-FFF2-40B4-BE49-F238E27FC236}">
                <a16:creationId xmlns="" xmlns:a16="http://schemas.microsoft.com/office/drawing/2014/main" id="{E8CE7BCC-2839-4CA3-A26E-87B63ED70774}"/>
              </a:ext>
            </a:extLst>
          </p:cNvPr>
          <p:cNvSpPr>
            <a:spLocks noGrp="1"/>
          </p:cNvSpPr>
          <p:nvPr>
            <p:ph type="title"/>
          </p:nvPr>
        </p:nvSpPr>
        <p:spPr>
          <a:xfrm>
            <a:off x="46517" y="-238745"/>
            <a:ext cx="12815376" cy="1521264"/>
          </a:xfrm>
        </p:spPr>
        <p:txBody>
          <a:bodyPr>
            <a:normAutofit/>
          </a:bodyPr>
          <a:lstStyle/>
          <a:p>
            <a:r>
              <a:rPr lang="en-US" sz="3200" b="1" dirty="0">
                <a:latin typeface="+mn-lt"/>
              </a:rPr>
              <a:t>Three models achieved high accuracy and product </a:t>
            </a:r>
            <a:br>
              <a:rPr lang="en-US" sz="3200" b="1" dirty="0">
                <a:latin typeface="+mn-lt"/>
              </a:rPr>
            </a:br>
            <a:r>
              <a:rPr lang="en-US" sz="3200" b="1" dirty="0">
                <a:latin typeface="+mn-lt"/>
              </a:rPr>
              <a:t>recall</a:t>
            </a:r>
          </a:p>
        </p:txBody>
      </p:sp>
      <p:grpSp>
        <p:nvGrpSpPr>
          <p:cNvPr id="9" name="Group 8">
            <a:extLst>
              <a:ext uri="{FF2B5EF4-FFF2-40B4-BE49-F238E27FC236}">
                <a16:creationId xmlns="" xmlns:a16="http://schemas.microsoft.com/office/drawing/2014/main" id="{96994325-37F4-4489-9F0D-EAA5A9F5EFF0}"/>
              </a:ext>
            </a:extLst>
          </p:cNvPr>
          <p:cNvGrpSpPr/>
          <p:nvPr/>
        </p:nvGrpSpPr>
        <p:grpSpPr>
          <a:xfrm>
            <a:off x="0" y="5793122"/>
            <a:ext cx="11474200" cy="1098277"/>
            <a:chOff x="0" y="5793122"/>
            <a:chExt cx="11474200" cy="1098277"/>
          </a:xfrm>
        </p:grpSpPr>
        <p:grpSp>
          <p:nvGrpSpPr>
            <p:cNvPr id="6" name="Group 5">
              <a:extLst>
                <a:ext uri="{FF2B5EF4-FFF2-40B4-BE49-F238E27FC236}">
                  <a16:creationId xmlns="" xmlns:a16="http://schemas.microsoft.com/office/drawing/2014/main" id="{284BEABF-E3DC-4CF2-BCE0-63D206D65710}"/>
                </a:ext>
              </a:extLst>
            </p:cNvPr>
            <p:cNvGrpSpPr/>
            <p:nvPr/>
          </p:nvGrpSpPr>
          <p:grpSpPr>
            <a:xfrm>
              <a:off x="0" y="5793122"/>
              <a:ext cx="11474200" cy="1098277"/>
              <a:chOff x="0" y="5793122"/>
              <a:chExt cx="11474200" cy="1098277"/>
            </a:xfrm>
          </p:grpSpPr>
          <p:pic>
            <p:nvPicPr>
              <p:cNvPr id="2052" name="Picture 4" descr="https://openclipart.org/image/800px/svg_to_png/279759/Generic-Cityscape-Skyline.png">
                <a:extLst>
                  <a:ext uri="{FF2B5EF4-FFF2-40B4-BE49-F238E27FC236}">
                    <a16:creationId xmlns="" xmlns:a16="http://schemas.microsoft.com/office/drawing/2014/main" id="{12B64027-7A8E-4184-9DF8-AE7FF8BDDF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5770"/>
              <a:stretch/>
            </p:blipFill>
            <p:spPr bwMode="auto">
              <a:xfrm>
                <a:off x="0" y="5793122"/>
                <a:ext cx="5760720" cy="109827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https://openclipart.org/image/800px/svg_to_png/279759/Generic-Cityscape-Skyline.png">
                <a:extLst>
                  <a:ext uri="{FF2B5EF4-FFF2-40B4-BE49-F238E27FC236}">
                    <a16:creationId xmlns="" xmlns:a16="http://schemas.microsoft.com/office/drawing/2014/main" id="{C35C6687-473F-4BBA-B9BA-E156223073E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5770"/>
              <a:stretch/>
            </p:blipFill>
            <p:spPr bwMode="auto">
              <a:xfrm>
                <a:off x="5713480" y="5793122"/>
                <a:ext cx="5760720" cy="10982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 xmlns:a16="http://schemas.microsoft.com/office/drawing/2014/main" id="{8A19D18D-6B22-412E-A4A7-6C1BAEDF6DAF}"/>
                </a:ext>
              </a:extLst>
            </p:cNvPr>
            <p:cNvGrpSpPr/>
            <p:nvPr/>
          </p:nvGrpSpPr>
          <p:grpSpPr>
            <a:xfrm>
              <a:off x="36617" y="6601091"/>
              <a:ext cx="9070766" cy="271671"/>
              <a:chOff x="36617" y="6600567"/>
              <a:chExt cx="9070766" cy="271671"/>
            </a:xfrm>
          </p:grpSpPr>
          <p:grpSp>
            <p:nvGrpSpPr>
              <p:cNvPr id="7" name="Group 6">
                <a:extLst>
                  <a:ext uri="{FF2B5EF4-FFF2-40B4-BE49-F238E27FC236}">
                    <a16:creationId xmlns="" xmlns:a16="http://schemas.microsoft.com/office/drawing/2014/main" id="{3BEFC5CB-B3B5-4AA4-AF4D-A199BF2B804E}"/>
                  </a:ext>
                </a:extLst>
              </p:cNvPr>
              <p:cNvGrpSpPr/>
              <p:nvPr/>
            </p:nvGrpSpPr>
            <p:grpSpPr>
              <a:xfrm>
                <a:off x="36617" y="6600567"/>
                <a:ext cx="9070766" cy="271671"/>
                <a:chOff x="73233" y="6586329"/>
                <a:chExt cx="9070766" cy="271671"/>
              </a:xfrm>
            </p:grpSpPr>
            <p:grpSp>
              <p:nvGrpSpPr>
                <p:cNvPr id="26" name="Shape 123">
                  <a:extLst>
                    <a:ext uri="{FF2B5EF4-FFF2-40B4-BE49-F238E27FC236}">
                      <a16:creationId xmlns="" xmlns:a16="http://schemas.microsoft.com/office/drawing/2014/main" id="{3077A733-DD9A-4D67-891D-04D42AEFBBA8}"/>
                    </a:ext>
                  </a:extLst>
                </p:cNvPr>
                <p:cNvGrpSpPr/>
                <p:nvPr/>
              </p:nvGrpSpPr>
              <p:grpSpPr>
                <a:xfrm>
                  <a:off x="73233" y="6586329"/>
                  <a:ext cx="7783901" cy="271671"/>
                  <a:chOff x="275920" y="6177152"/>
                  <a:chExt cx="12141726" cy="316724"/>
                </a:xfrm>
              </p:grpSpPr>
              <p:grpSp>
                <p:nvGrpSpPr>
                  <p:cNvPr id="28" name="Shape 124">
                    <a:extLst>
                      <a:ext uri="{FF2B5EF4-FFF2-40B4-BE49-F238E27FC236}">
                        <a16:creationId xmlns="" xmlns:a16="http://schemas.microsoft.com/office/drawing/2014/main" id="{2E49042E-69C7-43B8-B1E7-A7822EC5F906}"/>
                      </a:ext>
                    </a:extLst>
                  </p:cNvPr>
                  <p:cNvGrpSpPr/>
                  <p:nvPr/>
                </p:nvGrpSpPr>
                <p:grpSpPr>
                  <a:xfrm>
                    <a:off x="275920" y="6177152"/>
                    <a:ext cx="9903157" cy="314210"/>
                    <a:chOff x="1241427" y="6086476"/>
                    <a:chExt cx="10275116" cy="402524"/>
                  </a:xfrm>
                </p:grpSpPr>
                <p:sp>
                  <p:nvSpPr>
                    <p:cNvPr id="31" name="Shape 125">
                      <a:extLst>
                        <a:ext uri="{FF2B5EF4-FFF2-40B4-BE49-F238E27FC236}">
                          <a16:creationId xmlns="" xmlns:a16="http://schemas.microsoft.com/office/drawing/2014/main" id="{CB6F3AC0-2DA6-44ED-87F8-8EA13C06441A}"/>
                        </a:ext>
                      </a:extLst>
                    </p:cNvPr>
                    <p:cNvSpPr/>
                    <p:nvPr/>
                  </p:nvSpPr>
                  <p:spPr>
                    <a:xfrm>
                      <a:off x="1241427" y="6089312"/>
                      <a:ext cx="2532300" cy="395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100" dirty="0">
                          <a:solidFill>
                            <a:schemeClr val="bg1"/>
                          </a:solidFill>
                          <a:latin typeface="Calibri"/>
                          <a:ea typeface="Calibri"/>
                          <a:cs typeface="Calibri"/>
                          <a:sym typeface="Calibri"/>
                        </a:rPr>
                        <a:t>Problem Overview</a:t>
                      </a:r>
                    </a:p>
                  </p:txBody>
                </p:sp>
                <p:sp>
                  <p:nvSpPr>
                    <p:cNvPr id="32" name="Shape 126">
                      <a:extLst>
                        <a:ext uri="{FF2B5EF4-FFF2-40B4-BE49-F238E27FC236}">
                          <a16:creationId xmlns="" xmlns:a16="http://schemas.microsoft.com/office/drawing/2014/main" id="{6BB7E898-9A45-476E-8B10-787BC5F9564A}"/>
                        </a:ext>
                      </a:extLst>
                    </p:cNvPr>
                    <p:cNvSpPr/>
                    <p:nvPr/>
                  </p:nvSpPr>
                  <p:spPr>
                    <a:xfrm>
                      <a:off x="3747906" y="6093598"/>
                      <a:ext cx="2820900" cy="395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00" dirty="0">
                          <a:solidFill>
                            <a:schemeClr val="bg1"/>
                          </a:solidFill>
                          <a:latin typeface="Calibri"/>
                          <a:ea typeface="Calibri"/>
                          <a:cs typeface="Calibri"/>
                          <a:sym typeface="Calibri"/>
                        </a:rPr>
                        <a:t>Business Understanding</a:t>
                      </a:r>
                    </a:p>
                  </p:txBody>
                </p:sp>
                <p:sp>
                  <p:nvSpPr>
                    <p:cNvPr id="33" name="Shape 127">
                      <a:extLst>
                        <a:ext uri="{FF2B5EF4-FFF2-40B4-BE49-F238E27FC236}">
                          <a16:creationId xmlns="" xmlns:a16="http://schemas.microsoft.com/office/drawing/2014/main" id="{6AB90529-2F57-4566-93D2-59FAB84F8070}"/>
                        </a:ext>
                      </a:extLst>
                    </p:cNvPr>
                    <p:cNvSpPr/>
                    <p:nvPr/>
                  </p:nvSpPr>
                  <p:spPr>
                    <a:xfrm>
                      <a:off x="6460454" y="6086476"/>
                      <a:ext cx="2528400" cy="395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100" b="1" dirty="0">
                          <a:latin typeface="Calibri"/>
                          <a:ea typeface="Calibri"/>
                          <a:cs typeface="Calibri"/>
                          <a:sym typeface="Calibri"/>
                        </a:rPr>
                        <a:t>Predictive Analytics</a:t>
                      </a:r>
                    </a:p>
                  </p:txBody>
                </p:sp>
                <p:sp>
                  <p:nvSpPr>
                    <p:cNvPr id="34" name="Shape 128">
                      <a:extLst>
                        <a:ext uri="{FF2B5EF4-FFF2-40B4-BE49-F238E27FC236}">
                          <a16:creationId xmlns="" xmlns:a16="http://schemas.microsoft.com/office/drawing/2014/main" id="{67F888F8-D3AA-4C04-B97C-FE20E7767C53}"/>
                        </a:ext>
                      </a:extLst>
                    </p:cNvPr>
                    <p:cNvSpPr/>
                    <p:nvPr/>
                  </p:nvSpPr>
                  <p:spPr>
                    <a:xfrm>
                      <a:off x="8872343" y="6093600"/>
                      <a:ext cx="2644200" cy="395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00">
                          <a:solidFill>
                            <a:schemeClr val="lt1"/>
                          </a:solidFill>
                          <a:latin typeface="Calibri"/>
                          <a:ea typeface="Calibri"/>
                          <a:cs typeface="Calibri"/>
                          <a:sym typeface="Calibri"/>
                        </a:rPr>
                        <a:t>Descriptive Analytics</a:t>
                      </a:r>
                    </a:p>
                  </p:txBody>
                </p:sp>
              </p:grpSp>
              <p:sp>
                <p:nvSpPr>
                  <p:cNvPr id="30" name="Shape 129">
                    <a:extLst>
                      <a:ext uri="{FF2B5EF4-FFF2-40B4-BE49-F238E27FC236}">
                        <a16:creationId xmlns="" xmlns:a16="http://schemas.microsoft.com/office/drawing/2014/main" id="{F36D79CB-EFF3-4C87-A22A-B346A36AAAFF}"/>
                      </a:ext>
                    </a:extLst>
                  </p:cNvPr>
                  <p:cNvSpPr/>
                  <p:nvPr/>
                </p:nvSpPr>
                <p:spPr>
                  <a:xfrm>
                    <a:off x="10100447" y="6185476"/>
                    <a:ext cx="2317200" cy="308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00" dirty="0">
                        <a:solidFill>
                          <a:schemeClr val="lt1"/>
                        </a:solidFill>
                        <a:latin typeface="Calibri"/>
                        <a:ea typeface="Calibri"/>
                        <a:cs typeface="Calibri"/>
                        <a:sym typeface="Calibri"/>
                      </a:rPr>
                      <a:t>Recommendations</a:t>
                    </a:r>
                  </a:p>
                </p:txBody>
              </p:sp>
            </p:grpSp>
            <p:sp>
              <p:nvSpPr>
                <p:cNvPr id="35" name="Shape 54">
                  <a:extLst>
                    <a:ext uri="{FF2B5EF4-FFF2-40B4-BE49-F238E27FC236}">
                      <a16:creationId xmlns="" xmlns:a16="http://schemas.microsoft.com/office/drawing/2014/main" id="{4BDC94CC-DBA3-4E0D-8CDE-6E6006C35046}"/>
                    </a:ext>
                  </a:extLst>
                </p:cNvPr>
                <p:cNvSpPr/>
                <p:nvPr/>
              </p:nvSpPr>
              <p:spPr>
                <a:xfrm>
                  <a:off x="7960776" y="6594087"/>
                  <a:ext cx="1183223" cy="263913"/>
                </a:xfrm>
                <a:custGeom>
                  <a:avLst/>
                  <a:gdLst/>
                  <a:ahLst/>
                  <a:cxnLst/>
                  <a:rect l="0" t="0" r="0" b="0"/>
                  <a:pathLst>
                    <a:path w="120000" h="120000" extrusionOk="0">
                      <a:moveTo>
                        <a:pt x="0" y="119944"/>
                      </a:moveTo>
                      <a:lnTo>
                        <a:pt x="119964" y="119944"/>
                      </a:lnTo>
                      <a:lnTo>
                        <a:pt x="119964" y="0"/>
                      </a:lnTo>
                      <a:lnTo>
                        <a:pt x="0" y="0"/>
                      </a:lnTo>
                      <a:lnTo>
                        <a:pt x="0" y="119944"/>
                      </a:lnTo>
                      <a:close/>
                    </a:path>
                  </a:pathLst>
                </a:custGeom>
                <a:solidFill>
                  <a:srgbClr val="FFFFFF"/>
                </a:solidFill>
                <a:ln>
                  <a:noFill/>
                </a:ln>
              </p:spPr>
              <p:txBody>
                <a:bodyPr wrap="square"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grpSp>
          <p:sp>
            <p:nvSpPr>
              <p:cNvPr id="36" name="Shape 53">
                <a:extLst>
                  <a:ext uri="{FF2B5EF4-FFF2-40B4-BE49-F238E27FC236}">
                    <a16:creationId xmlns="" xmlns:a16="http://schemas.microsoft.com/office/drawing/2014/main" id="{3663803E-EC4D-4501-8BB8-F073C5789CDF}"/>
                  </a:ext>
                </a:extLst>
              </p:cNvPr>
              <p:cNvSpPr/>
              <p:nvPr/>
            </p:nvSpPr>
            <p:spPr>
              <a:xfrm>
                <a:off x="8088728" y="6663437"/>
                <a:ext cx="951629" cy="145932"/>
              </a:xfrm>
              <a:prstGeom prst="rect">
                <a:avLst/>
              </a:prstGeom>
              <a:blipFill rotWithShape="1">
                <a:blip r:embed="rId4">
                  <a:alphaModFix/>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a:blipFill>
              <a:ln>
                <a:noFill/>
              </a:ln>
            </p:spPr>
            <p:txBody>
              <a:bodyPr wrap="square"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grpSp>
      </p:grpSp>
      <p:grpSp>
        <p:nvGrpSpPr>
          <p:cNvPr id="56" name="Group 55">
            <a:extLst>
              <a:ext uri="{FF2B5EF4-FFF2-40B4-BE49-F238E27FC236}">
                <a16:creationId xmlns="" xmlns:a16="http://schemas.microsoft.com/office/drawing/2014/main" id="{EA7CBAF2-6425-412D-B4FF-932AAE8E943D}"/>
              </a:ext>
            </a:extLst>
          </p:cNvPr>
          <p:cNvGrpSpPr/>
          <p:nvPr/>
        </p:nvGrpSpPr>
        <p:grpSpPr>
          <a:xfrm>
            <a:off x="355282" y="2020699"/>
            <a:ext cx="8244965" cy="3045047"/>
            <a:chOff x="386706" y="1163381"/>
            <a:chExt cx="8244965" cy="3045047"/>
          </a:xfrm>
        </p:grpSpPr>
        <p:grpSp>
          <p:nvGrpSpPr>
            <p:cNvPr id="19" name="Group 18">
              <a:extLst>
                <a:ext uri="{FF2B5EF4-FFF2-40B4-BE49-F238E27FC236}">
                  <a16:creationId xmlns="" xmlns:a16="http://schemas.microsoft.com/office/drawing/2014/main" id="{2702F3BC-BCF2-40B8-A28E-3690F1F1EDF5}"/>
                </a:ext>
              </a:extLst>
            </p:cNvPr>
            <p:cNvGrpSpPr/>
            <p:nvPr/>
          </p:nvGrpSpPr>
          <p:grpSpPr>
            <a:xfrm>
              <a:off x="386706" y="1163381"/>
              <a:ext cx="7763710" cy="1941944"/>
              <a:chOff x="234729" y="1157241"/>
              <a:chExt cx="8825827" cy="2458110"/>
            </a:xfrm>
          </p:grpSpPr>
          <p:sp>
            <p:nvSpPr>
              <p:cNvPr id="40" name="Shape 210">
                <a:extLst>
                  <a:ext uri="{FF2B5EF4-FFF2-40B4-BE49-F238E27FC236}">
                    <a16:creationId xmlns="" xmlns:a16="http://schemas.microsoft.com/office/drawing/2014/main" id="{888B2BB5-FC2B-46B0-AD62-90328FB4ADDB}"/>
                  </a:ext>
                </a:extLst>
              </p:cNvPr>
              <p:cNvSpPr txBox="1"/>
              <p:nvPr/>
            </p:nvSpPr>
            <p:spPr>
              <a:xfrm>
                <a:off x="234729" y="2441742"/>
                <a:ext cx="3401277" cy="1170300"/>
              </a:xfrm>
              <a:prstGeom prst="rect">
                <a:avLst/>
              </a:prstGeom>
              <a:noFill/>
              <a:ln>
                <a:noFill/>
              </a:ln>
            </p:spPr>
            <p:txBody>
              <a:bodyPr wrap="square" lIns="91425" tIns="91425" rIns="91425" bIns="91425" anchor="t" anchorCtr="0">
                <a:noAutofit/>
              </a:bodyPr>
              <a:lstStyle/>
              <a:p>
                <a:pPr lvl="0" algn="ctr" rtl="0">
                  <a:spcBef>
                    <a:spcPts val="0"/>
                  </a:spcBef>
                  <a:buNone/>
                </a:pPr>
                <a:r>
                  <a:rPr lang="en-US" sz="3000" b="1" dirty="0">
                    <a:solidFill>
                      <a:schemeClr val="dk1"/>
                    </a:solidFill>
                    <a:ea typeface="Comfortaa"/>
                    <a:cs typeface="Comfortaa"/>
                    <a:sym typeface="Comfortaa"/>
                  </a:rPr>
                  <a:t>Random Forest</a:t>
                </a:r>
                <a:endParaRPr lang="en-US" sz="1800" dirty="0">
                  <a:solidFill>
                    <a:schemeClr val="dk1"/>
                  </a:solidFill>
                  <a:ea typeface="Comfortaa"/>
                  <a:cs typeface="Comfortaa"/>
                  <a:sym typeface="Comfortaa"/>
                </a:endParaRPr>
              </a:p>
            </p:txBody>
          </p:sp>
          <p:grpSp>
            <p:nvGrpSpPr>
              <p:cNvPr id="18" name="Group 17">
                <a:extLst>
                  <a:ext uri="{FF2B5EF4-FFF2-40B4-BE49-F238E27FC236}">
                    <a16:creationId xmlns="" xmlns:a16="http://schemas.microsoft.com/office/drawing/2014/main" id="{13E25711-3ABC-4CF1-ABA2-F10EB4C7FD0F}"/>
                  </a:ext>
                </a:extLst>
              </p:cNvPr>
              <p:cNvGrpSpPr/>
              <p:nvPr/>
            </p:nvGrpSpPr>
            <p:grpSpPr>
              <a:xfrm>
                <a:off x="1340383" y="1157241"/>
                <a:ext cx="7720173" cy="2458110"/>
                <a:chOff x="1425733" y="2374220"/>
                <a:chExt cx="7720173" cy="2458110"/>
              </a:xfrm>
            </p:grpSpPr>
            <p:grpSp>
              <p:nvGrpSpPr>
                <p:cNvPr id="15" name="Group 14">
                  <a:extLst>
                    <a:ext uri="{FF2B5EF4-FFF2-40B4-BE49-F238E27FC236}">
                      <a16:creationId xmlns="" xmlns:a16="http://schemas.microsoft.com/office/drawing/2014/main" id="{572657FA-02B4-449D-AD09-E4130E386CAE}"/>
                    </a:ext>
                  </a:extLst>
                </p:cNvPr>
                <p:cNvGrpSpPr/>
                <p:nvPr/>
              </p:nvGrpSpPr>
              <p:grpSpPr>
                <a:xfrm>
                  <a:off x="3754416" y="2423523"/>
                  <a:ext cx="3401275" cy="2408807"/>
                  <a:chOff x="807747" y="1507802"/>
                  <a:chExt cx="3401275" cy="2408807"/>
                </a:xfrm>
              </p:grpSpPr>
              <p:pic>
                <p:nvPicPr>
                  <p:cNvPr id="14" name="Graphic 13" descr="Shopping bag">
                    <a:extLst>
                      <a:ext uri="{FF2B5EF4-FFF2-40B4-BE49-F238E27FC236}">
                        <a16:creationId xmlns="" xmlns:a16="http://schemas.microsoft.com/office/drawing/2014/main" id="{A7A78EEE-9D2B-413C-B44A-1123515A8973}"/>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2493285" y="1507802"/>
                    <a:ext cx="1189964" cy="1189965"/>
                  </a:xfrm>
                  <a:prstGeom prst="rect">
                    <a:avLst/>
                  </a:prstGeom>
                </p:spPr>
              </p:pic>
              <p:sp>
                <p:nvSpPr>
                  <p:cNvPr id="37" name="Shape 210">
                    <a:extLst>
                      <a:ext uri="{FF2B5EF4-FFF2-40B4-BE49-F238E27FC236}">
                        <a16:creationId xmlns="" xmlns:a16="http://schemas.microsoft.com/office/drawing/2014/main" id="{81DE5E20-4873-4443-B7F8-E9DC4B4868AB}"/>
                      </a:ext>
                    </a:extLst>
                  </p:cNvPr>
                  <p:cNvSpPr txBox="1"/>
                  <p:nvPr/>
                </p:nvSpPr>
                <p:spPr>
                  <a:xfrm>
                    <a:off x="807747" y="2746309"/>
                    <a:ext cx="3401275" cy="1170300"/>
                  </a:xfrm>
                  <a:prstGeom prst="rect">
                    <a:avLst/>
                  </a:prstGeom>
                  <a:noFill/>
                  <a:ln>
                    <a:noFill/>
                  </a:ln>
                </p:spPr>
                <p:txBody>
                  <a:bodyPr wrap="square" lIns="91425" tIns="91425" rIns="91425" bIns="91425" anchor="t" anchorCtr="0">
                    <a:noAutofit/>
                  </a:bodyPr>
                  <a:lstStyle/>
                  <a:p>
                    <a:pPr lvl="0" algn="ctr" rtl="0">
                      <a:spcBef>
                        <a:spcPts val="0"/>
                      </a:spcBef>
                      <a:buNone/>
                    </a:pPr>
                    <a:r>
                      <a:rPr lang="en-US" sz="3000" b="1" dirty="0">
                        <a:solidFill>
                          <a:schemeClr val="dk1"/>
                        </a:solidFill>
                        <a:ea typeface="Comfortaa"/>
                        <a:cs typeface="Comfortaa"/>
                        <a:sym typeface="Comfortaa"/>
                      </a:rPr>
                      <a:t>Bagged Random Forest</a:t>
                    </a:r>
                    <a:endParaRPr lang="en-US" sz="1800" dirty="0">
                      <a:solidFill>
                        <a:schemeClr val="dk1"/>
                      </a:solidFill>
                      <a:ea typeface="Comfortaa"/>
                      <a:cs typeface="Comfortaa"/>
                      <a:sym typeface="Comfortaa"/>
                    </a:endParaRPr>
                  </a:p>
                </p:txBody>
              </p:sp>
            </p:grpSp>
            <p:grpSp>
              <p:nvGrpSpPr>
                <p:cNvPr id="17" name="Group 16">
                  <a:extLst>
                    <a:ext uri="{FF2B5EF4-FFF2-40B4-BE49-F238E27FC236}">
                      <a16:creationId xmlns="" xmlns:a16="http://schemas.microsoft.com/office/drawing/2014/main" id="{83C2CAEB-E5CD-47FE-B542-719C021F1096}"/>
                    </a:ext>
                  </a:extLst>
                </p:cNvPr>
                <p:cNvGrpSpPr/>
                <p:nvPr/>
              </p:nvGrpSpPr>
              <p:grpSpPr>
                <a:xfrm>
                  <a:off x="1425733" y="2374220"/>
                  <a:ext cx="7720173" cy="1928980"/>
                  <a:chOff x="1425733" y="2374220"/>
                  <a:chExt cx="7720173" cy="1928980"/>
                </a:xfrm>
              </p:grpSpPr>
              <p:pic>
                <p:nvPicPr>
                  <p:cNvPr id="38" name="Graphic 37" descr="Deciduous tree">
                    <a:extLst>
                      <a:ext uri="{FF2B5EF4-FFF2-40B4-BE49-F238E27FC236}">
                        <a16:creationId xmlns="" xmlns:a16="http://schemas.microsoft.com/office/drawing/2014/main" id="{DBF6254D-0F35-4D55-8682-2DA8C0D92507}"/>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1425733" y="2398294"/>
                    <a:ext cx="1189965" cy="1189965"/>
                  </a:xfrm>
                  <a:prstGeom prst="rect">
                    <a:avLst/>
                  </a:prstGeom>
                </p:spPr>
              </p:pic>
              <p:pic>
                <p:nvPicPr>
                  <p:cNvPr id="41" name="Graphic 40" descr="Shopping bag">
                    <a:extLst>
                      <a:ext uri="{FF2B5EF4-FFF2-40B4-BE49-F238E27FC236}">
                        <a16:creationId xmlns="" xmlns:a16="http://schemas.microsoft.com/office/drawing/2014/main" id="{B87AB283-0529-4FB2-9105-D68A19DD0C82}"/>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7848840" y="2504747"/>
                    <a:ext cx="1189965" cy="1189964"/>
                  </a:xfrm>
                  <a:prstGeom prst="rect">
                    <a:avLst/>
                  </a:prstGeom>
                </p:spPr>
              </p:pic>
              <p:sp>
                <p:nvSpPr>
                  <p:cNvPr id="16" name="Rectangle 15">
                    <a:extLst>
                      <a:ext uri="{FF2B5EF4-FFF2-40B4-BE49-F238E27FC236}">
                        <a16:creationId xmlns="" xmlns:a16="http://schemas.microsoft.com/office/drawing/2014/main" id="{B9CC86D1-B087-481C-B421-49FE875BA298}"/>
                      </a:ext>
                    </a:extLst>
                  </p:cNvPr>
                  <p:cNvSpPr/>
                  <p:nvPr/>
                </p:nvSpPr>
                <p:spPr>
                  <a:xfrm>
                    <a:off x="7622539" y="3718425"/>
                    <a:ext cx="1523367" cy="584775"/>
                  </a:xfrm>
                  <a:prstGeom prst="rect">
                    <a:avLst/>
                  </a:prstGeom>
                </p:spPr>
                <p:txBody>
                  <a:bodyPr wrap="none">
                    <a:spAutoFit/>
                  </a:bodyPr>
                  <a:lstStyle/>
                  <a:p>
                    <a:pPr lvl="0" algn="ctr"/>
                    <a:r>
                      <a:rPr lang="en-US" sz="3200" b="1" dirty="0">
                        <a:solidFill>
                          <a:schemeClr val="dk1"/>
                        </a:solidFill>
                        <a:ea typeface="Comfortaa"/>
                        <a:cs typeface="Comfortaa"/>
                        <a:sym typeface="Comfortaa"/>
                      </a:rPr>
                      <a:t>Bagging</a:t>
                    </a:r>
                    <a:endParaRPr lang="en-US" dirty="0">
                      <a:solidFill>
                        <a:schemeClr val="dk1"/>
                      </a:solidFill>
                      <a:ea typeface="Comfortaa"/>
                      <a:cs typeface="Comfortaa"/>
                      <a:sym typeface="Comfortaa"/>
                    </a:endParaRPr>
                  </a:p>
                </p:txBody>
              </p:sp>
              <p:pic>
                <p:nvPicPr>
                  <p:cNvPr id="42" name="Graphic 41" descr="Deciduous tree">
                    <a:extLst>
                      <a:ext uri="{FF2B5EF4-FFF2-40B4-BE49-F238E27FC236}">
                        <a16:creationId xmlns="" xmlns:a16="http://schemas.microsoft.com/office/drawing/2014/main" id="{17853173-C4E7-44EA-BB95-7D042B3B4FC0}"/>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4403468" y="2374220"/>
                    <a:ext cx="1189965" cy="1189964"/>
                  </a:xfrm>
                  <a:prstGeom prst="rect">
                    <a:avLst/>
                  </a:prstGeom>
                </p:spPr>
              </p:pic>
            </p:grpSp>
          </p:grpSp>
        </p:grpSp>
        <p:sp>
          <p:nvSpPr>
            <p:cNvPr id="25" name="Flowchart: Merge 24">
              <a:extLst>
                <a:ext uri="{FF2B5EF4-FFF2-40B4-BE49-F238E27FC236}">
                  <a16:creationId xmlns="" xmlns:a16="http://schemas.microsoft.com/office/drawing/2014/main" id="{FD997F12-4218-48C8-B680-15BE1049FC22}"/>
                </a:ext>
              </a:extLst>
            </p:cNvPr>
            <p:cNvSpPr/>
            <p:nvPr/>
          </p:nvSpPr>
          <p:spPr>
            <a:xfrm>
              <a:off x="593556" y="3220006"/>
              <a:ext cx="8038115" cy="988422"/>
            </a:xfrm>
            <a:prstGeom prst="flowChartMerge">
              <a:avLst/>
            </a:prstGeom>
            <a:solidFill>
              <a:srgbClr val="FFFF99"/>
            </a:solidFill>
            <a:ln>
              <a:solidFill>
                <a:srgbClr val="FFFF99"/>
              </a:solid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200000"/>
                </a:lnSpc>
              </a:pPr>
              <a:r>
                <a:rPr lang="en-US" sz="2800" b="1" dirty="0"/>
                <a:t>Repeated Validation</a:t>
              </a:r>
            </a:p>
          </p:txBody>
        </p:sp>
      </p:grpSp>
    </p:spTree>
    <p:extLst>
      <p:ext uri="{BB962C8B-B14F-4D97-AF65-F5344CB8AC3E}">
        <p14:creationId xmlns:p14="http://schemas.microsoft.com/office/powerpoint/2010/main" val="26956345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62" name="Rectangle 61">
            <a:extLst>
              <a:ext uri="{FF2B5EF4-FFF2-40B4-BE49-F238E27FC236}">
                <a16:creationId xmlns="" xmlns:a16="http://schemas.microsoft.com/office/drawing/2014/main" id="{78DA7041-AA13-48AE-8D50-D3F27D4BAD29}"/>
              </a:ext>
            </a:extLst>
          </p:cNvPr>
          <p:cNvSpPr/>
          <p:nvPr/>
        </p:nvSpPr>
        <p:spPr>
          <a:xfrm>
            <a:off x="562132" y="1983145"/>
            <a:ext cx="8038115" cy="2056625"/>
          </a:xfrm>
          <a:prstGeom prst="rect">
            <a:avLst/>
          </a:prstGeom>
          <a:ln w="57150"/>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
        <p:nvSpPr>
          <p:cNvPr id="24" name="Shape 87">
            <a:extLst>
              <a:ext uri="{FF2B5EF4-FFF2-40B4-BE49-F238E27FC236}">
                <a16:creationId xmlns="" xmlns:a16="http://schemas.microsoft.com/office/drawing/2014/main" id="{8BD65652-8190-40A4-A6A7-E960FFECF04F}"/>
              </a:ext>
            </a:extLst>
          </p:cNvPr>
          <p:cNvSpPr/>
          <p:nvPr/>
        </p:nvSpPr>
        <p:spPr>
          <a:xfrm>
            <a:off x="0" y="-14495"/>
            <a:ext cx="9144000" cy="973677"/>
          </a:xfrm>
          <a:custGeom>
            <a:avLst/>
            <a:gdLst/>
            <a:ahLst/>
            <a:cxnLst/>
            <a:rect l="0" t="0" r="0" b="0"/>
            <a:pathLst>
              <a:path w="120000" h="120000" extrusionOk="0">
                <a:moveTo>
                  <a:pt x="0" y="119999"/>
                </a:moveTo>
                <a:lnTo>
                  <a:pt x="119994" y="119999"/>
                </a:lnTo>
                <a:lnTo>
                  <a:pt x="119994" y="0"/>
                </a:lnTo>
                <a:lnTo>
                  <a:pt x="0" y="0"/>
                </a:lnTo>
                <a:lnTo>
                  <a:pt x="0" y="119999"/>
                </a:lnTo>
                <a:close/>
              </a:path>
            </a:pathLst>
          </a:custGeom>
          <a:solidFill>
            <a:schemeClr val="accent1">
              <a:lumMod val="40000"/>
              <a:lumOff val="60000"/>
            </a:schemeClr>
          </a:solidFill>
          <a:ln>
            <a:noFill/>
          </a:ln>
        </p:spPr>
        <p:txBody>
          <a:bodyPr wrap="square" lIns="0" tIns="0" rIns="0" bIns="0" anchor="t" anchorCtr="0">
            <a:noAutofit/>
          </a:bodyPr>
          <a:lstStyle/>
          <a:p>
            <a:pPr marL="0" marR="0" lvl="0" indent="0" algn="l" rtl="0">
              <a:spcBef>
                <a:spcPts val="0"/>
              </a:spcBef>
              <a:buNone/>
            </a:pPr>
            <a:endParaRPr sz="1800" dirty="0">
              <a:solidFill>
                <a:schemeClr val="dk1"/>
              </a:solidFill>
              <a:latin typeface="Calibri"/>
              <a:ea typeface="Calibri"/>
              <a:cs typeface="Calibri"/>
              <a:sym typeface="Calibri"/>
            </a:endParaRPr>
          </a:p>
        </p:txBody>
      </p:sp>
      <p:sp>
        <p:nvSpPr>
          <p:cNvPr id="2" name="Title 1">
            <a:extLst>
              <a:ext uri="{FF2B5EF4-FFF2-40B4-BE49-F238E27FC236}">
                <a16:creationId xmlns="" xmlns:a16="http://schemas.microsoft.com/office/drawing/2014/main" id="{E8CE7BCC-2839-4CA3-A26E-87B63ED70774}"/>
              </a:ext>
            </a:extLst>
          </p:cNvPr>
          <p:cNvSpPr>
            <a:spLocks noGrp="1"/>
          </p:cNvSpPr>
          <p:nvPr>
            <p:ph type="title"/>
          </p:nvPr>
        </p:nvSpPr>
        <p:spPr>
          <a:xfrm>
            <a:off x="46517" y="-238745"/>
            <a:ext cx="12815376" cy="1521264"/>
          </a:xfrm>
        </p:spPr>
        <p:txBody>
          <a:bodyPr>
            <a:normAutofit/>
          </a:bodyPr>
          <a:lstStyle/>
          <a:p>
            <a:r>
              <a:rPr lang="en-US" sz="3200" b="1" dirty="0">
                <a:latin typeface="+mn-lt"/>
              </a:rPr>
              <a:t>Three models achieved high accuracy and product </a:t>
            </a:r>
            <a:br>
              <a:rPr lang="en-US" sz="3200" b="1" dirty="0">
                <a:latin typeface="+mn-lt"/>
              </a:rPr>
            </a:br>
            <a:r>
              <a:rPr lang="en-US" sz="3200" b="1" dirty="0">
                <a:latin typeface="+mn-lt"/>
              </a:rPr>
              <a:t>recall</a:t>
            </a:r>
          </a:p>
        </p:txBody>
      </p:sp>
      <p:grpSp>
        <p:nvGrpSpPr>
          <p:cNvPr id="9" name="Group 8">
            <a:extLst>
              <a:ext uri="{FF2B5EF4-FFF2-40B4-BE49-F238E27FC236}">
                <a16:creationId xmlns="" xmlns:a16="http://schemas.microsoft.com/office/drawing/2014/main" id="{96994325-37F4-4489-9F0D-EAA5A9F5EFF0}"/>
              </a:ext>
            </a:extLst>
          </p:cNvPr>
          <p:cNvGrpSpPr/>
          <p:nvPr/>
        </p:nvGrpSpPr>
        <p:grpSpPr>
          <a:xfrm>
            <a:off x="0" y="5793122"/>
            <a:ext cx="11474200" cy="1098277"/>
            <a:chOff x="0" y="5793122"/>
            <a:chExt cx="11474200" cy="1098277"/>
          </a:xfrm>
        </p:grpSpPr>
        <p:grpSp>
          <p:nvGrpSpPr>
            <p:cNvPr id="6" name="Group 5">
              <a:extLst>
                <a:ext uri="{FF2B5EF4-FFF2-40B4-BE49-F238E27FC236}">
                  <a16:creationId xmlns="" xmlns:a16="http://schemas.microsoft.com/office/drawing/2014/main" id="{284BEABF-E3DC-4CF2-BCE0-63D206D65710}"/>
                </a:ext>
              </a:extLst>
            </p:cNvPr>
            <p:cNvGrpSpPr/>
            <p:nvPr/>
          </p:nvGrpSpPr>
          <p:grpSpPr>
            <a:xfrm>
              <a:off x="0" y="5793122"/>
              <a:ext cx="11474200" cy="1098277"/>
              <a:chOff x="0" y="5793122"/>
              <a:chExt cx="11474200" cy="1098277"/>
            </a:xfrm>
          </p:grpSpPr>
          <p:pic>
            <p:nvPicPr>
              <p:cNvPr id="2052" name="Picture 4" descr="https://openclipart.org/image/800px/svg_to_png/279759/Generic-Cityscape-Skyline.png">
                <a:extLst>
                  <a:ext uri="{FF2B5EF4-FFF2-40B4-BE49-F238E27FC236}">
                    <a16:creationId xmlns="" xmlns:a16="http://schemas.microsoft.com/office/drawing/2014/main" id="{12B64027-7A8E-4184-9DF8-AE7FF8BDDF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5770"/>
              <a:stretch/>
            </p:blipFill>
            <p:spPr bwMode="auto">
              <a:xfrm>
                <a:off x="0" y="5793122"/>
                <a:ext cx="5760720" cy="109827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https://openclipart.org/image/800px/svg_to_png/279759/Generic-Cityscape-Skyline.png">
                <a:extLst>
                  <a:ext uri="{FF2B5EF4-FFF2-40B4-BE49-F238E27FC236}">
                    <a16:creationId xmlns="" xmlns:a16="http://schemas.microsoft.com/office/drawing/2014/main" id="{C35C6687-473F-4BBA-B9BA-E156223073E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5770"/>
              <a:stretch/>
            </p:blipFill>
            <p:spPr bwMode="auto">
              <a:xfrm>
                <a:off x="5713480" y="5793122"/>
                <a:ext cx="5760720" cy="10982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 xmlns:a16="http://schemas.microsoft.com/office/drawing/2014/main" id="{8A19D18D-6B22-412E-A4A7-6C1BAEDF6DAF}"/>
                </a:ext>
              </a:extLst>
            </p:cNvPr>
            <p:cNvGrpSpPr/>
            <p:nvPr/>
          </p:nvGrpSpPr>
          <p:grpSpPr>
            <a:xfrm>
              <a:off x="36617" y="6601091"/>
              <a:ext cx="9070766" cy="271671"/>
              <a:chOff x="36617" y="6600567"/>
              <a:chExt cx="9070766" cy="271671"/>
            </a:xfrm>
          </p:grpSpPr>
          <p:grpSp>
            <p:nvGrpSpPr>
              <p:cNvPr id="7" name="Group 6">
                <a:extLst>
                  <a:ext uri="{FF2B5EF4-FFF2-40B4-BE49-F238E27FC236}">
                    <a16:creationId xmlns="" xmlns:a16="http://schemas.microsoft.com/office/drawing/2014/main" id="{3BEFC5CB-B3B5-4AA4-AF4D-A199BF2B804E}"/>
                  </a:ext>
                </a:extLst>
              </p:cNvPr>
              <p:cNvGrpSpPr/>
              <p:nvPr/>
            </p:nvGrpSpPr>
            <p:grpSpPr>
              <a:xfrm>
                <a:off x="36617" y="6600567"/>
                <a:ext cx="9070766" cy="271671"/>
                <a:chOff x="73233" y="6586329"/>
                <a:chExt cx="9070766" cy="271671"/>
              </a:xfrm>
            </p:grpSpPr>
            <p:grpSp>
              <p:nvGrpSpPr>
                <p:cNvPr id="26" name="Shape 123">
                  <a:extLst>
                    <a:ext uri="{FF2B5EF4-FFF2-40B4-BE49-F238E27FC236}">
                      <a16:creationId xmlns="" xmlns:a16="http://schemas.microsoft.com/office/drawing/2014/main" id="{3077A733-DD9A-4D67-891D-04D42AEFBBA8}"/>
                    </a:ext>
                  </a:extLst>
                </p:cNvPr>
                <p:cNvGrpSpPr/>
                <p:nvPr/>
              </p:nvGrpSpPr>
              <p:grpSpPr>
                <a:xfrm>
                  <a:off x="73233" y="6586329"/>
                  <a:ext cx="7783901" cy="271671"/>
                  <a:chOff x="275920" y="6177152"/>
                  <a:chExt cx="12141726" cy="316724"/>
                </a:xfrm>
              </p:grpSpPr>
              <p:grpSp>
                <p:nvGrpSpPr>
                  <p:cNvPr id="28" name="Shape 124">
                    <a:extLst>
                      <a:ext uri="{FF2B5EF4-FFF2-40B4-BE49-F238E27FC236}">
                        <a16:creationId xmlns="" xmlns:a16="http://schemas.microsoft.com/office/drawing/2014/main" id="{2E49042E-69C7-43B8-B1E7-A7822EC5F906}"/>
                      </a:ext>
                    </a:extLst>
                  </p:cNvPr>
                  <p:cNvGrpSpPr/>
                  <p:nvPr/>
                </p:nvGrpSpPr>
                <p:grpSpPr>
                  <a:xfrm>
                    <a:off x="275920" y="6177152"/>
                    <a:ext cx="9903157" cy="314210"/>
                    <a:chOff x="1241427" y="6086476"/>
                    <a:chExt cx="10275116" cy="402524"/>
                  </a:xfrm>
                </p:grpSpPr>
                <p:sp>
                  <p:nvSpPr>
                    <p:cNvPr id="31" name="Shape 125">
                      <a:extLst>
                        <a:ext uri="{FF2B5EF4-FFF2-40B4-BE49-F238E27FC236}">
                          <a16:creationId xmlns="" xmlns:a16="http://schemas.microsoft.com/office/drawing/2014/main" id="{CB6F3AC0-2DA6-44ED-87F8-8EA13C06441A}"/>
                        </a:ext>
                      </a:extLst>
                    </p:cNvPr>
                    <p:cNvSpPr/>
                    <p:nvPr/>
                  </p:nvSpPr>
                  <p:spPr>
                    <a:xfrm>
                      <a:off x="1241427" y="6089312"/>
                      <a:ext cx="2532300" cy="395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100" dirty="0">
                          <a:solidFill>
                            <a:schemeClr val="bg1"/>
                          </a:solidFill>
                          <a:latin typeface="Calibri"/>
                          <a:ea typeface="Calibri"/>
                          <a:cs typeface="Calibri"/>
                          <a:sym typeface="Calibri"/>
                        </a:rPr>
                        <a:t>Problem Overview</a:t>
                      </a:r>
                    </a:p>
                  </p:txBody>
                </p:sp>
                <p:sp>
                  <p:nvSpPr>
                    <p:cNvPr id="32" name="Shape 126">
                      <a:extLst>
                        <a:ext uri="{FF2B5EF4-FFF2-40B4-BE49-F238E27FC236}">
                          <a16:creationId xmlns="" xmlns:a16="http://schemas.microsoft.com/office/drawing/2014/main" id="{6BB7E898-9A45-476E-8B10-787BC5F9564A}"/>
                        </a:ext>
                      </a:extLst>
                    </p:cNvPr>
                    <p:cNvSpPr/>
                    <p:nvPr/>
                  </p:nvSpPr>
                  <p:spPr>
                    <a:xfrm>
                      <a:off x="3747906" y="6093598"/>
                      <a:ext cx="2820900" cy="395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00" dirty="0">
                          <a:solidFill>
                            <a:schemeClr val="bg1"/>
                          </a:solidFill>
                          <a:latin typeface="Calibri"/>
                          <a:ea typeface="Calibri"/>
                          <a:cs typeface="Calibri"/>
                          <a:sym typeface="Calibri"/>
                        </a:rPr>
                        <a:t>Business Understanding</a:t>
                      </a:r>
                    </a:p>
                  </p:txBody>
                </p:sp>
                <p:sp>
                  <p:nvSpPr>
                    <p:cNvPr id="33" name="Shape 127">
                      <a:extLst>
                        <a:ext uri="{FF2B5EF4-FFF2-40B4-BE49-F238E27FC236}">
                          <a16:creationId xmlns="" xmlns:a16="http://schemas.microsoft.com/office/drawing/2014/main" id="{6AB90529-2F57-4566-93D2-59FAB84F8070}"/>
                        </a:ext>
                      </a:extLst>
                    </p:cNvPr>
                    <p:cNvSpPr/>
                    <p:nvPr/>
                  </p:nvSpPr>
                  <p:spPr>
                    <a:xfrm>
                      <a:off x="6460454" y="6086476"/>
                      <a:ext cx="2528400" cy="395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100" b="1" dirty="0">
                          <a:latin typeface="Calibri"/>
                          <a:ea typeface="Calibri"/>
                          <a:cs typeface="Calibri"/>
                          <a:sym typeface="Calibri"/>
                        </a:rPr>
                        <a:t>Predictive Analytics</a:t>
                      </a:r>
                    </a:p>
                  </p:txBody>
                </p:sp>
                <p:sp>
                  <p:nvSpPr>
                    <p:cNvPr id="34" name="Shape 128">
                      <a:extLst>
                        <a:ext uri="{FF2B5EF4-FFF2-40B4-BE49-F238E27FC236}">
                          <a16:creationId xmlns="" xmlns:a16="http://schemas.microsoft.com/office/drawing/2014/main" id="{67F888F8-D3AA-4C04-B97C-FE20E7767C53}"/>
                        </a:ext>
                      </a:extLst>
                    </p:cNvPr>
                    <p:cNvSpPr/>
                    <p:nvPr/>
                  </p:nvSpPr>
                  <p:spPr>
                    <a:xfrm>
                      <a:off x="8872343" y="6093600"/>
                      <a:ext cx="2644200" cy="395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00">
                          <a:solidFill>
                            <a:schemeClr val="lt1"/>
                          </a:solidFill>
                          <a:latin typeface="Calibri"/>
                          <a:ea typeface="Calibri"/>
                          <a:cs typeface="Calibri"/>
                          <a:sym typeface="Calibri"/>
                        </a:rPr>
                        <a:t>Descriptive Analytics</a:t>
                      </a:r>
                    </a:p>
                  </p:txBody>
                </p:sp>
              </p:grpSp>
              <p:sp>
                <p:nvSpPr>
                  <p:cNvPr id="30" name="Shape 129">
                    <a:extLst>
                      <a:ext uri="{FF2B5EF4-FFF2-40B4-BE49-F238E27FC236}">
                        <a16:creationId xmlns="" xmlns:a16="http://schemas.microsoft.com/office/drawing/2014/main" id="{F36D79CB-EFF3-4C87-A22A-B346A36AAAFF}"/>
                      </a:ext>
                    </a:extLst>
                  </p:cNvPr>
                  <p:cNvSpPr/>
                  <p:nvPr/>
                </p:nvSpPr>
                <p:spPr>
                  <a:xfrm>
                    <a:off x="10100447" y="6185476"/>
                    <a:ext cx="2317200" cy="308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00" dirty="0">
                        <a:solidFill>
                          <a:schemeClr val="lt1"/>
                        </a:solidFill>
                        <a:latin typeface="Calibri"/>
                        <a:ea typeface="Calibri"/>
                        <a:cs typeface="Calibri"/>
                        <a:sym typeface="Calibri"/>
                      </a:rPr>
                      <a:t>Recommendations</a:t>
                    </a:r>
                  </a:p>
                </p:txBody>
              </p:sp>
            </p:grpSp>
            <p:sp>
              <p:nvSpPr>
                <p:cNvPr id="35" name="Shape 54">
                  <a:extLst>
                    <a:ext uri="{FF2B5EF4-FFF2-40B4-BE49-F238E27FC236}">
                      <a16:creationId xmlns="" xmlns:a16="http://schemas.microsoft.com/office/drawing/2014/main" id="{4BDC94CC-DBA3-4E0D-8CDE-6E6006C35046}"/>
                    </a:ext>
                  </a:extLst>
                </p:cNvPr>
                <p:cNvSpPr/>
                <p:nvPr/>
              </p:nvSpPr>
              <p:spPr>
                <a:xfrm>
                  <a:off x="7960776" y="6594087"/>
                  <a:ext cx="1183223" cy="263913"/>
                </a:xfrm>
                <a:custGeom>
                  <a:avLst/>
                  <a:gdLst/>
                  <a:ahLst/>
                  <a:cxnLst/>
                  <a:rect l="0" t="0" r="0" b="0"/>
                  <a:pathLst>
                    <a:path w="120000" h="120000" extrusionOk="0">
                      <a:moveTo>
                        <a:pt x="0" y="119944"/>
                      </a:moveTo>
                      <a:lnTo>
                        <a:pt x="119964" y="119944"/>
                      </a:lnTo>
                      <a:lnTo>
                        <a:pt x="119964" y="0"/>
                      </a:lnTo>
                      <a:lnTo>
                        <a:pt x="0" y="0"/>
                      </a:lnTo>
                      <a:lnTo>
                        <a:pt x="0" y="119944"/>
                      </a:lnTo>
                      <a:close/>
                    </a:path>
                  </a:pathLst>
                </a:custGeom>
                <a:solidFill>
                  <a:srgbClr val="FFFFFF"/>
                </a:solidFill>
                <a:ln>
                  <a:noFill/>
                </a:ln>
              </p:spPr>
              <p:txBody>
                <a:bodyPr wrap="square"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grpSp>
          <p:sp>
            <p:nvSpPr>
              <p:cNvPr id="36" name="Shape 53">
                <a:extLst>
                  <a:ext uri="{FF2B5EF4-FFF2-40B4-BE49-F238E27FC236}">
                    <a16:creationId xmlns="" xmlns:a16="http://schemas.microsoft.com/office/drawing/2014/main" id="{3663803E-EC4D-4501-8BB8-F073C5789CDF}"/>
                  </a:ext>
                </a:extLst>
              </p:cNvPr>
              <p:cNvSpPr/>
              <p:nvPr/>
            </p:nvSpPr>
            <p:spPr>
              <a:xfrm>
                <a:off x="8088728" y="6663437"/>
                <a:ext cx="951629" cy="145932"/>
              </a:xfrm>
              <a:prstGeom prst="rect">
                <a:avLst/>
              </a:prstGeom>
              <a:blipFill rotWithShape="1">
                <a:blip r:embed="rId4">
                  <a:alphaModFix/>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a:blipFill>
              <a:ln>
                <a:noFill/>
              </a:ln>
            </p:spPr>
            <p:txBody>
              <a:bodyPr wrap="square"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grpSp>
      </p:grpSp>
      <p:grpSp>
        <p:nvGrpSpPr>
          <p:cNvPr id="56" name="Group 55">
            <a:extLst>
              <a:ext uri="{FF2B5EF4-FFF2-40B4-BE49-F238E27FC236}">
                <a16:creationId xmlns="" xmlns:a16="http://schemas.microsoft.com/office/drawing/2014/main" id="{EA7CBAF2-6425-412D-B4FF-932AAE8E943D}"/>
              </a:ext>
            </a:extLst>
          </p:cNvPr>
          <p:cNvGrpSpPr/>
          <p:nvPr/>
        </p:nvGrpSpPr>
        <p:grpSpPr>
          <a:xfrm>
            <a:off x="355282" y="2020699"/>
            <a:ext cx="8244965" cy="3045047"/>
            <a:chOff x="386706" y="1163381"/>
            <a:chExt cx="8244965" cy="3045047"/>
          </a:xfrm>
        </p:grpSpPr>
        <p:grpSp>
          <p:nvGrpSpPr>
            <p:cNvPr id="19" name="Group 18">
              <a:extLst>
                <a:ext uri="{FF2B5EF4-FFF2-40B4-BE49-F238E27FC236}">
                  <a16:creationId xmlns="" xmlns:a16="http://schemas.microsoft.com/office/drawing/2014/main" id="{2702F3BC-BCF2-40B8-A28E-3690F1F1EDF5}"/>
                </a:ext>
              </a:extLst>
            </p:cNvPr>
            <p:cNvGrpSpPr/>
            <p:nvPr/>
          </p:nvGrpSpPr>
          <p:grpSpPr>
            <a:xfrm>
              <a:off x="386706" y="1163381"/>
              <a:ext cx="7763710" cy="1941944"/>
              <a:chOff x="234729" y="1157241"/>
              <a:chExt cx="8825827" cy="2458110"/>
            </a:xfrm>
          </p:grpSpPr>
          <p:sp>
            <p:nvSpPr>
              <p:cNvPr id="40" name="Shape 210">
                <a:extLst>
                  <a:ext uri="{FF2B5EF4-FFF2-40B4-BE49-F238E27FC236}">
                    <a16:creationId xmlns="" xmlns:a16="http://schemas.microsoft.com/office/drawing/2014/main" id="{888B2BB5-FC2B-46B0-AD62-90328FB4ADDB}"/>
                  </a:ext>
                </a:extLst>
              </p:cNvPr>
              <p:cNvSpPr txBox="1"/>
              <p:nvPr/>
            </p:nvSpPr>
            <p:spPr>
              <a:xfrm>
                <a:off x="234729" y="2441742"/>
                <a:ext cx="3401277" cy="1170300"/>
              </a:xfrm>
              <a:prstGeom prst="rect">
                <a:avLst/>
              </a:prstGeom>
              <a:noFill/>
              <a:ln>
                <a:noFill/>
              </a:ln>
            </p:spPr>
            <p:txBody>
              <a:bodyPr wrap="square" lIns="91425" tIns="91425" rIns="91425" bIns="91425" anchor="t" anchorCtr="0">
                <a:noAutofit/>
              </a:bodyPr>
              <a:lstStyle/>
              <a:p>
                <a:pPr lvl="0" algn="ctr" rtl="0">
                  <a:spcBef>
                    <a:spcPts val="0"/>
                  </a:spcBef>
                  <a:buNone/>
                </a:pPr>
                <a:r>
                  <a:rPr lang="en-US" sz="3000" b="1" dirty="0">
                    <a:solidFill>
                      <a:schemeClr val="dk1"/>
                    </a:solidFill>
                    <a:ea typeface="Comfortaa"/>
                    <a:cs typeface="Comfortaa"/>
                    <a:sym typeface="Comfortaa"/>
                  </a:rPr>
                  <a:t>Random Forest</a:t>
                </a:r>
                <a:endParaRPr lang="en-US" sz="1800" dirty="0">
                  <a:solidFill>
                    <a:schemeClr val="dk1"/>
                  </a:solidFill>
                  <a:ea typeface="Comfortaa"/>
                  <a:cs typeface="Comfortaa"/>
                  <a:sym typeface="Comfortaa"/>
                </a:endParaRPr>
              </a:p>
            </p:txBody>
          </p:sp>
          <p:grpSp>
            <p:nvGrpSpPr>
              <p:cNvPr id="18" name="Group 17">
                <a:extLst>
                  <a:ext uri="{FF2B5EF4-FFF2-40B4-BE49-F238E27FC236}">
                    <a16:creationId xmlns="" xmlns:a16="http://schemas.microsoft.com/office/drawing/2014/main" id="{13E25711-3ABC-4CF1-ABA2-F10EB4C7FD0F}"/>
                  </a:ext>
                </a:extLst>
              </p:cNvPr>
              <p:cNvGrpSpPr/>
              <p:nvPr/>
            </p:nvGrpSpPr>
            <p:grpSpPr>
              <a:xfrm>
                <a:off x="1340383" y="1157241"/>
                <a:ext cx="7720173" cy="2458110"/>
                <a:chOff x="1425733" y="2374220"/>
                <a:chExt cx="7720173" cy="2458110"/>
              </a:xfrm>
            </p:grpSpPr>
            <p:grpSp>
              <p:nvGrpSpPr>
                <p:cNvPr id="15" name="Group 14">
                  <a:extLst>
                    <a:ext uri="{FF2B5EF4-FFF2-40B4-BE49-F238E27FC236}">
                      <a16:creationId xmlns="" xmlns:a16="http://schemas.microsoft.com/office/drawing/2014/main" id="{572657FA-02B4-449D-AD09-E4130E386CAE}"/>
                    </a:ext>
                  </a:extLst>
                </p:cNvPr>
                <p:cNvGrpSpPr/>
                <p:nvPr/>
              </p:nvGrpSpPr>
              <p:grpSpPr>
                <a:xfrm>
                  <a:off x="3754416" y="2423523"/>
                  <a:ext cx="3401275" cy="2408807"/>
                  <a:chOff x="807747" y="1507802"/>
                  <a:chExt cx="3401275" cy="2408807"/>
                </a:xfrm>
              </p:grpSpPr>
              <p:pic>
                <p:nvPicPr>
                  <p:cNvPr id="14" name="Graphic 13" descr="Shopping bag">
                    <a:extLst>
                      <a:ext uri="{FF2B5EF4-FFF2-40B4-BE49-F238E27FC236}">
                        <a16:creationId xmlns="" xmlns:a16="http://schemas.microsoft.com/office/drawing/2014/main" id="{A7A78EEE-9D2B-413C-B44A-1123515A8973}"/>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2493285" y="1507802"/>
                    <a:ext cx="1189964" cy="1189965"/>
                  </a:xfrm>
                  <a:prstGeom prst="rect">
                    <a:avLst/>
                  </a:prstGeom>
                </p:spPr>
              </p:pic>
              <p:sp>
                <p:nvSpPr>
                  <p:cNvPr id="37" name="Shape 210">
                    <a:extLst>
                      <a:ext uri="{FF2B5EF4-FFF2-40B4-BE49-F238E27FC236}">
                        <a16:creationId xmlns="" xmlns:a16="http://schemas.microsoft.com/office/drawing/2014/main" id="{81DE5E20-4873-4443-B7F8-E9DC4B4868AB}"/>
                      </a:ext>
                    </a:extLst>
                  </p:cNvPr>
                  <p:cNvSpPr txBox="1"/>
                  <p:nvPr/>
                </p:nvSpPr>
                <p:spPr>
                  <a:xfrm>
                    <a:off x="807747" y="2746309"/>
                    <a:ext cx="3401275" cy="1170300"/>
                  </a:xfrm>
                  <a:prstGeom prst="rect">
                    <a:avLst/>
                  </a:prstGeom>
                  <a:noFill/>
                  <a:ln>
                    <a:noFill/>
                  </a:ln>
                </p:spPr>
                <p:txBody>
                  <a:bodyPr wrap="square" lIns="91425" tIns="91425" rIns="91425" bIns="91425" anchor="t" anchorCtr="0">
                    <a:noAutofit/>
                  </a:bodyPr>
                  <a:lstStyle/>
                  <a:p>
                    <a:pPr lvl="0" algn="ctr" rtl="0">
                      <a:spcBef>
                        <a:spcPts val="0"/>
                      </a:spcBef>
                      <a:buNone/>
                    </a:pPr>
                    <a:r>
                      <a:rPr lang="en-US" sz="3000" b="1" dirty="0">
                        <a:solidFill>
                          <a:schemeClr val="dk1"/>
                        </a:solidFill>
                        <a:ea typeface="Comfortaa"/>
                        <a:cs typeface="Comfortaa"/>
                        <a:sym typeface="Comfortaa"/>
                      </a:rPr>
                      <a:t>Bagged Random Forest</a:t>
                    </a:r>
                    <a:endParaRPr lang="en-US" sz="1800" dirty="0">
                      <a:solidFill>
                        <a:schemeClr val="dk1"/>
                      </a:solidFill>
                      <a:ea typeface="Comfortaa"/>
                      <a:cs typeface="Comfortaa"/>
                      <a:sym typeface="Comfortaa"/>
                    </a:endParaRPr>
                  </a:p>
                </p:txBody>
              </p:sp>
            </p:grpSp>
            <p:grpSp>
              <p:nvGrpSpPr>
                <p:cNvPr id="17" name="Group 16">
                  <a:extLst>
                    <a:ext uri="{FF2B5EF4-FFF2-40B4-BE49-F238E27FC236}">
                      <a16:creationId xmlns="" xmlns:a16="http://schemas.microsoft.com/office/drawing/2014/main" id="{83C2CAEB-E5CD-47FE-B542-719C021F1096}"/>
                    </a:ext>
                  </a:extLst>
                </p:cNvPr>
                <p:cNvGrpSpPr/>
                <p:nvPr/>
              </p:nvGrpSpPr>
              <p:grpSpPr>
                <a:xfrm>
                  <a:off x="1425733" y="2374220"/>
                  <a:ext cx="7720173" cy="1928980"/>
                  <a:chOff x="1425733" y="2374220"/>
                  <a:chExt cx="7720173" cy="1928980"/>
                </a:xfrm>
              </p:grpSpPr>
              <p:pic>
                <p:nvPicPr>
                  <p:cNvPr id="38" name="Graphic 37" descr="Deciduous tree">
                    <a:extLst>
                      <a:ext uri="{FF2B5EF4-FFF2-40B4-BE49-F238E27FC236}">
                        <a16:creationId xmlns="" xmlns:a16="http://schemas.microsoft.com/office/drawing/2014/main" id="{DBF6254D-0F35-4D55-8682-2DA8C0D92507}"/>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1425733" y="2398294"/>
                    <a:ext cx="1189965" cy="1189965"/>
                  </a:xfrm>
                  <a:prstGeom prst="rect">
                    <a:avLst/>
                  </a:prstGeom>
                </p:spPr>
              </p:pic>
              <p:pic>
                <p:nvPicPr>
                  <p:cNvPr id="41" name="Graphic 40" descr="Shopping bag">
                    <a:extLst>
                      <a:ext uri="{FF2B5EF4-FFF2-40B4-BE49-F238E27FC236}">
                        <a16:creationId xmlns="" xmlns:a16="http://schemas.microsoft.com/office/drawing/2014/main" id="{B87AB283-0529-4FB2-9105-D68A19DD0C82}"/>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7848840" y="2504747"/>
                    <a:ext cx="1189965" cy="1189964"/>
                  </a:xfrm>
                  <a:prstGeom prst="rect">
                    <a:avLst/>
                  </a:prstGeom>
                </p:spPr>
              </p:pic>
              <p:sp>
                <p:nvSpPr>
                  <p:cNvPr id="16" name="Rectangle 15">
                    <a:extLst>
                      <a:ext uri="{FF2B5EF4-FFF2-40B4-BE49-F238E27FC236}">
                        <a16:creationId xmlns="" xmlns:a16="http://schemas.microsoft.com/office/drawing/2014/main" id="{B9CC86D1-B087-481C-B421-49FE875BA298}"/>
                      </a:ext>
                    </a:extLst>
                  </p:cNvPr>
                  <p:cNvSpPr/>
                  <p:nvPr/>
                </p:nvSpPr>
                <p:spPr>
                  <a:xfrm>
                    <a:off x="7622539" y="3718425"/>
                    <a:ext cx="1523367" cy="584775"/>
                  </a:xfrm>
                  <a:prstGeom prst="rect">
                    <a:avLst/>
                  </a:prstGeom>
                </p:spPr>
                <p:txBody>
                  <a:bodyPr wrap="none">
                    <a:spAutoFit/>
                  </a:bodyPr>
                  <a:lstStyle/>
                  <a:p>
                    <a:pPr lvl="0" algn="ctr"/>
                    <a:r>
                      <a:rPr lang="en-US" sz="3200" b="1" dirty="0">
                        <a:solidFill>
                          <a:schemeClr val="dk1"/>
                        </a:solidFill>
                        <a:ea typeface="Comfortaa"/>
                        <a:cs typeface="Comfortaa"/>
                        <a:sym typeface="Comfortaa"/>
                      </a:rPr>
                      <a:t>Bagging</a:t>
                    </a:r>
                    <a:endParaRPr lang="en-US" dirty="0">
                      <a:solidFill>
                        <a:schemeClr val="dk1"/>
                      </a:solidFill>
                      <a:ea typeface="Comfortaa"/>
                      <a:cs typeface="Comfortaa"/>
                      <a:sym typeface="Comfortaa"/>
                    </a:endParaRPr>
                  </a:p>
                </p:txBody>
              </p:sp>
              <p:pic>
                <p:nvPicPr>
                  <p:cNvPr id="42" name="Graphic 41" descr="Deciduous tree">
                    <a:extLst>
                      <a:ext uri="{FF2B5EF4-FFF2-40B4-BE49-F238E27FC236}">
                        <a16:creationId xmlns="" xmlns:a16="http://schemas.microsoft.com/office/drawing/2014/main" id="{17853173-C4E7-44EA-BB95-7D042B3B4FC0}"/>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4403468" y="2374220"/>
                    <a:ext cx="1189965" cy="1189964"/>
                  </a:xfrm>
                  <a:prstGeom prst="rect">
                    <a:avLst/>
                  </a:prstGeom>
                </p:spPr>
              </p:pic>
            </p:grpSp>
          </p:grpSp>
        </p:grpSp>
        <p:sp>
          <p:nvSpPr>
            <p:cNvPr id="25" name="Flowchart: Merge 24">
              <a:extLst>
                <a:ext uri="{FF2B5EF4-FFF2-40B4-BE49-F238E27FC236}">
                  <a16:creationId xmlns="" xmlns:a16="http://schemas.microsoft.com/office/drawing/2014/main" id="{FD997F12-4218-48C8-B680-15BE1049FC22}"/>
                </a:ext>
              </a:extLst>
            </p:cNvPr>
            <p:cNvSpPr/>
            <p:nvPr/>
          </p:nvSpPr>
          <p:spPr>
            <a:xfrm>
              <a:off x="593556" y="3220006"/>
              <a:ext cx="8038115" cy="988422"/>
            </a:xfrm>
            <a:prstGeom prst="flowChartMerge">
              <a:avLst/>
            </a:prstGeom>
            <a:solidFill>
              <a:srgbClr val="FFFF99"/>
            </a:solidFill>
            <a:ln>
              <a:solidFill>
                <a:srgbClr val="FFFF99"/>
              </a:solidFill>
            </a:ln>
          </p:spPr>
          <p:style>
            <a:lnRef idx="1">
              <a:schemeClr val="accent5"/>
            </a:lnRef>
            <a:fillRef idx="2">
              <a:schemeClr val="accent5"/>
            </a:fillRef>
            <a:effectRef idx="1">
              <a:schemeClr val="accent5"/>
            </a:effectRef>
            <a:fontRef idx="minor">
              <a:schemeClr val="dk1"/>
            </a:fontRef>
          </p:style>
          <p:txBody>
            <a:bodyPr rtlCol="0" anchor="ctr"/>
            <a:lstStyle/>
            <a:p>
              <a:pPr algn="ctr">
                <a:lnSpc>
                  <a:spcPct val="200000"/>
                </a:lnSpc>
              </a:pPr>
              <a:r>
                <a:rPr lang="en-US" sz="2800" b="1" dirty="0"/>
                <a:t>Repeated Validation</a:t>
              </a:r>
            </a:p>
          </p:txBody>
        </p:sp>
      </p:grpSp>
      <p:sp>
        <p:nvSpPr>
          <p:cNvPr id="44" name="Rectangle 43">
            <a:extLst>
              <a:ext uri="{FF2B5EF4-FFF2-40B4-BE49-F238E27FC236}">
                <a16:creationId xmlns="" xmlns:a16="http://schemas.microsoft.com/office/drawing/2014/main" id="{ED910EC5-768B-4E0E-B9E3-5435E863C438}"/>
              </a:ext>
            </a:extLst>
          </p:cNvPr>
          <p:cNvSpPr/>
          <p:nvPr/>
        </p:nvSpPr>
        <p:spPr>
          <a:xfrm>
            <a:off x="6515536" y="2123817"/>
            <a:ext cx="1925748" cy="1758500"/>
          </a:xfrm>
          <a:prstGeom prst="rect">
            <a:avLst/>
          </a:prstGeom>
          <a:no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0855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4" name="Shape 87">
            <a:extLst>
              <a:ext uri="{FF2B5EF4-FFF2-40B4-BE49-F238E27FC236}">
                <a16:creationId xmlns="" xmlns:a16="http://schemas.microsoft.com/office/drawing/2014/main" id="{8BD65652-8190-40A4-A6A7-E960FFECF04F}"/>
              </a:ext>
            </a:extLst>
          </p:cNvPr>
          <p:cNvSpPr/>
          <p:nvPr/>
        </p:nvSpPr>
        <p:spPr>
          <a:xfrm>
            <a:off x="0" y="-14495"/>
            <a:ext cx="9144000" cy="973677"/>
          </a:xfrm>
          <a:custGeom>
            <a:avLst/>
            <a:gdLst/>
            <a:ahLst/>
            <a:cxnLst/>
            <a:rect l="0" t="0" r="0" b="0"/>
            <a:pathLst>
              <a:path w="120000" h="120000" extrusionOk="0">
                <a:moveTo>
                  <a:pt x="0" y="119999"/>
                </a:moveTo>
                <a:lnTo>
                  <a:pt x="119994" y="119999"/>
                </a:lnTo>
                <a:lnTo>
                  <a:pt x="119994" y="0"/>
                </a:lnTo>
                <a:lnTo>
                  <a:pt x="0" y="0"/>
                </a:lnTo>
                <a:lnTo>
                  <a:pt x="0" y="119999"/>
                </a:lnTo>
                <a:close/>
              </a:path>
            </a:pathLst>
          </a:custGeom>
          <a:solidFill>
            <a:schemeClr val="accent1">
              <a:lumMod val="40000"/>
              <a:lumOff val="60000"/>
            </a:schemeClr>
          </a:solidFill>
          <a:ln>
            <a:noFill/>
          </a:ln>
        </p:spPr>
        <p:txBody>
          <a:bodyPr wrap="square" lIns="0" tIns="0" rIns="0" bIns="0" anchor="t" anchorCtr="0">
            <a:noAutofit/>
          </a:bodyPr>
          <a:lstStyle/>
          <a:p>
            <a:pPr marL="0" marR="0" lvl="0" indent="0" algn="l" rtl="0">
              <a:spcBef>
                <a:spcPts val="0"/>
              </a:spcBef>
              <a:buNone/>
            </a:pPr>
            <a:endParaRPr sz="1800" dirty="0">
              <a:solidFill>
                <a:schemeClr val="dk1"/>
              </a:solidFill>
              <a:latin typeface="Calibri"/>
              <a:ea typeface="Calibri"/>
              <a:cs typeface="Calibri"/>
              <a:sym typeface="Calibri"/>
            </a:endParaRPr>
          </a:p>
        </p:txBody>
      </p:sp>
      <p:sp>
        <p:nvSpPr>
          <p:cNvPr id="2" name="Title 1">
            <a:extLst>
              <a:ext uri="{FF2B5EF4-FFF2-40B4-BE49-F238E27FC236}">
                <a16:creationId xmlns="" xmlns:a16="http://schemas.microsoft.com/office/drawing/2014/main" id="{E8CE7BCC-2839-4CA3-A26E-87B63ED70774}"/>
              </a:ext>
            </a:extLst>
          </p:cNvPr>
          <p:cNvSpPr>
            <a:spLocks noGrp="1"/>
          </p:cNvSpPr>
          <p:nvPr>
            <p:ph type="title"/>
          </p:nvPr>
        </p:nvSpPr>
        <p:spPr>
          <a:xfrm>
            <a:off x="46517" y="-238745"/>
            <a:ext cx="12815376" cy="1521264"/>
          </a:xfrm>
        </p:spPr>
        <p:txBody>
          <a:bodyPr>
            <a:normAutofit/>
          </a:bodyPr>
          <a:lstStyle/>
          <a:p>
            <a:r>
              <a:rPr lang="en-US" sz="3200" b="1" dirty="0">
                <a:latin typeface="+mn-lt"/>
              </a:rPr>
              <a:t>Bootstrap Aggregation (Bagging) yields 65.4% </a:t>
            </a:r>
            <a:br>
              <a:rPr lang="en-US" sz="3200" b="1" dirty="0">
                <a:latin typeface="+mn-lt"/>
              </a:rPr>
            </a:br>
            <a:r>
              <a:rPr lang="en-US" sz="3200" b="1" dirty="0">
                <a:latin typeface="+mn-lt"/>
              </a:rPr>
              <a:t>model accuracy </a:t>
            </a:r>
          </a:p>
        </p:txBody>
      </p:sp>
      <p:grpSp>
        <p:nvGrpSpPr>
          <p:cNvPr id="9" name="Group 8">
            <a:extLst>
              <a:ext uri="{FF2B5EF4-FFF2-40B4-BE49-F238E27FC236}">
                <a16:creationId xmlns="" xmlns:a16="http://schemas.microsoft.com/office/drawing/2014/main" id="{96994325-37F4-4489-9F0D-EAA5A9F5EFF0}"/>
              </a:ext>
            </a:extLst>
          </p:cNvPr>
          <p:cNvGrpSpPr/>
          <p:nvPr/>
        </p:nvGrpSpPr>
        <p:grpSpPr>
          <a:xfrm>
            <a:off x="0" y="5793122"/>
            <a:ext cx="11474200" cy="1098277"/>
            <a:chOff x="0" y="5793122"/>
            <a:chExt cx="11474200" cy="1098277"/>
          </a:xfrm>
        </p:grpSpPr>
        <p:grpSp>
          <p:nvGrpSpPr>
            <p:cNvPr id="6" name="Group 5">
              <a:extLst>
                <a:ext uri="{FF2B5EF4-FFF2-40B4-BE49-F238E27FC236}">
                  <a16:creationId xmlns="" xmlns:a16="http://schemas.microsoft.com/office/drawing/2014/main" id="{284BEABF-E3DC-4CF2-BCE0-63D206D65710}"/>
                </a:ext>
              </a:extLst>
            </p:cNvPr>
            <p:cNvGrpSpPr/>
            <p:nvPr/>
          </p:nvGrpSpPr>
          <p:grpSpPr>
            <a:xfrm>
              <a:off x="0" y="5793122"/>
              <a:ext cx="11474200" cy="1098277"/>
              <a:chOff x="0" y="5793122"/>
              <a:chExt cx="11474200" cy="1098277"/>
            </a:xfrm>
          </p:grpSpPr>
          <p:pic>
            <p:nvPicPr>
              <p:cNvPr id="2052" name="Picture 4" descr="https://openclipart.org/image/800px/svg_to_png/279759/Generic-Cityscape-Skyline.png">
                <a:extLst>
                  <a:ext uri="{FF2B5EF4-FFF2-40B4-BE49-F238E27FC236}">
                    <a16:creationId xmlns="" xmlns:a16="http://schemas.microsoft.com/office/drawing/2014/main" id="{12B64027-7A8E-4184-9DF8-AE7FF8BDDF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5770"/>
              <a:stretch/>
            </p:blipFill>
            <p:spPr bwMode="auto">
              <a:xfrm>
                <a:off x="0" y="5793122"/>
                <a:ext cx="5760720" cy="109827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https://openclipart.org/image/800px/svg_to_png/279759/Generic-Cityscape-Skyline.png">
                <a:extLst>
                  <a:ext uri="{FF2B5EF4-FFF2-40B4-BE49-F238E27FC236}">
                    <a16:creationId xmlns="" xmlns:a16="http://schemas.microsoft.com/office/drawing/2014/main" id="{C35C6687-473F-4BBA-B9BA-E156223073E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5770"/>
              <a:stretch/>
            </p:blipFill>
            <p:spPr bwMode="auto">
              <a:xfrm>
                <a:off x="5713480" y="5793122"/>
                <a:ext cx="5760720" cy="10982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 xmlns:a16="http://schemas.microsoft.com/office/drawing/2014/main" id="{8A19D18D-6B22-412E-A4A7-6C1BAEDF6DAF}"/>
                </a:ext>
              </a:extLst>
            </p:cNvPr>
            <p:cNvGrpSpPr/>
            <p:nvPr/>
          </p:nvGrpSpPr>
          <p:grpSpPr>
            <a:xfrm>
              <a:off x="36617" y="6601091"/>
              <a:ext cx="9070766" cy="271671"/>
              <a:chOff x="36617" y="6600567"/>
              <a:chExt cx="9070766" cy="271671"/>
            </a:xfrm>
          </p:grpSpPr>
          <p:grpSp>
            <p:nvGrpSpPr>
              <p:cNvPr id="7" name="Group 6">
                <a:extLst>
                  <a:ext uri="{FF2B5EF4-FFF2-40B4-BE49-F238E27FC236}">
                    <a16:creationId xmlns="" xmlns:a16="http://schemas.microsoft.com/office/drawing/2014/main" id="{3BEFC5CB-B3B5-4AA4-AF4D-A199BF2B804E}"/>
                  </a:ext>
                </a:extLst>
              </p:cNvPr>
              <p:cNvGrpSpPr/>
              <p:nvPr/>
            </p:nvGrpSpPr>
            <p:grpSpPr>
              <a:xfrm>
                <a:off x="36617" y="6600567"/>
                <a:ext cx="9070766" cy="271671"/>
                <a:chOff x="73233" y="6586329"/>
                <a:chExt cx="9070766" cy="271671"/>
              </a:xfrm>
            </p:grpSpPr>
            <p:grpSp>
              <p:nvGrpSpPr>
                <p:cNvPr id="26" name="Shape 123">
                  <a:extLst>
                    <a:ext uri="{FF2B5EF4-FFF2-40B4-BE49-F238E27FC236}">
                      <a16:creationId xmlns="" xmlns:a16="http://schemas.microsoft.com/office/drawing/2014/main" id="{3077A733-DD9A-4D67-891D-04D42AEFBBA8}"/>
                    </a:ext>
                  </a:extLst>
                </p:cNvPr>
                <p:cNvGrpSpPr/>
                <p:nvPr/>
              </p:nvGrpSpPr>
              <p:grpSpPr>
                <a:xfrm>
                  <a:off x="73233" y="6586329"/>
                  <a:ext cx="7783901" cy="271671"/>
                  <a:chOff x="275920" y="6177152"/>
                  <a:chExt cx="12141726" cy="316724"/>
                </a:xfrm>
              </p:grpSpPr>
              <p:grpSp>
                <p:nvGrpSpPr>
                  <p:cNvPr id="28" name="Shape 124">
                    <a:extLst>
                      <a:ext uri="{FF2B5EF4-FFF2-40B4-BE49-F238E27FC236}">
                        <a16:creationId xmlns="" xmlns:a16="http://schemas.microsoft.com/office/drawing/2014/main" id="{2E49042E-69C7-43B8-B1E7-A7822EC5F906}"/>
                      </a:ext>
                    </a:extLst>
                  </p:cNvPr>
                  <p:cNvGrpSpPr/>
                  <p:nvPr/>
                </p:nvGrpSpPr>
                <p:grpSpPr>
                  <a:xfrm>
                    <a:off x="275920" y="6177152"/>
                    <a:ext cx="9903157" cy="314210"/>
                    <a:chOff x="1241427" y="6086476"/>
                    <a:chExt cx="10275116" cy="402524"/>
                  </a:xfrm>
                </p:grpSpPr>
                <p:sp>
                  <p:nvSpPr>
                    <p:cNvPr id="31" name="Shape 125">
                      <a:extLst>
                        <a:ext uri="{FF2B5EF4-FFF2-40B4-BE49-F238E27FC236}">
                          <a16:creationId xmlns="" xmlns:a16="http://schemas.microsoft.com/office/drawing/2014/main" id="{CB6F3AC0-2DA6-44ED-87F8-8EA13C06441A}"/>
                        </a:ext>
                      </a:extLst>
                    </p:cNvPr>
                    <p:cNvSpPr/>
                    <p:nvPr/>
                  </p:nvSpPr>
                  <p:spPr>
                    <a:xfrm>
                      <a:off x="1241427" y="6089312"/>
                      <a:ext cx="2532300" cy="395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100" dirty="0">
                          <a:solidFill>
                            <a:schemeClr val="bg1"/>
                          </a:solidFill>
                          <a:latin typeface="Calibri"/>
                          <a:ea typeface="Calibri"/>
                          <a:cs typeface="Calibri"/>
                          <a:sym typeface="Calibri"/>
                        </a:rPr>
                        <a:t>Problem Overview</a:t>
                      </a:r>
                    </a:p>
                  </p:txBody>
                </p:sp>
                <p:sp>
                  <p:nvSpPr>
                    <p:cNvPr id="32" name="Shape 126">
                      <a:extLst>
                        <a:ext uri="{FF2B5EF4-FFF2-40B4-BE49-F238E27FC236}">
                          <a16:creationId xmlns="" xmlns:a16="http://schemas.microsoft.com/office/drawing/2014/main" id="{6BB7E898-9A45-476E-8B10-787BC5F9564A}"/>
                        </a:ext>
                      </a:extLst>
                    </p:cNvPr>
                    <p:cNvSpPr/>
                    <p:nvPr/>
                  </p:nvSpPr>
                  <p:spPr>
                    <a:xfrm>
                      <a:off x="3747906" y="6093598"/>
                      <a:ext cx="2820900" cy="395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00" dirty="0">
                          <a:solidFill>
                            <a:schemeClr val="bg1"/>
                          </a:solidFill>
                          <a:latin typeface="Calibri"/>
                          <a:ea typeface="Calibri"/>
                          <a:cs typeface="Calibri"/>
                          <a:sym typeface="Calibri"/>
                        </a:rPr>
                        <a:t>Business Understanding</a:t>
                      </a:r>
                    </a:p>
                  </p:txBody>
                </p:sp>
                <p:sp>
                  <p:nvSpPr>
                    <p:cNvPr id="33" name="Shape 127">
                      <a:extLst>
                        <a:ext uri="{FF2B5EF4-FFF2-40B4-BE49-F238E27FC236}">
                          <a16:creationId xmlns="" xmlns:a16="http://schemas.microsoft.com/office/drawing/2014/main" id="{6AB90529-2F57-4566-93D2-59FAB84F8070}"/>
                        </a:ext>
                      </a:extLst>
                    </p:cNvPr>
                    <p:cNvSpPr/>
                    <p:nvPr/>
                  </p:nvSpPr>
                  <p:spPr>
                    <a:xfrm>
                      <a:off x="6460454" y="6086476"/>
                      <a:ext cx="2528400" cy="395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100" b="1" dirty="0">
                          <a:latin typeface="Calibri"/>
                          <a:ea typeface="Calibri"/>
                          <a:cs typeface="Calibri"/>
                          <a:sym typeface="Calibri"/>
                        </a:rPr>
                        <a:t>Predictive Analytics</a:t>
                      </a:r>
                    </a:p>
                  </p:txBody>
                </p:sp>
                <p:sp>
                  <p:nvSpPr>
                    <p:cNvPr id="34" name="Shape 128">
                      <a:extLst>
                        <a:ext uri="{FF2B5EF4-FFF2-40B4-BE49-F238E27FC236}">
                          <a16:creationId xmlns="" xmlns:a16="http://schemas.microsoft.com/office/drawing/2014/main" id="{67F888F8-D3AA-4C04-B97C-FE20E7767C53}"/>
                        </a:ext>
                      </a:extLst>
                    </p:cNvPr>
                    <p:cNvSpPr/>
                    <p:nvPr/>
                  </p:nvSpPr>
                  <p:spPr>
                    <a:xfrm>
                      <a:off x="8872343" y="6093600"/>
                      <a:ext cx="2644200" cy="395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00">
                          <a:solidFill>
                            <a:schemeClr val="lt1"/>
                          </a:solidFill>
                          <a:latin typeface="Calibri"/>
                          <a:ea typeface="Calibri"/>
                          <a:cs typeface="Calibri"/>
                          <a:sym typeface="Calibri"/>
                        </a:rPr>
                        <a:t>Descriptive Analytics</a:t>
                      </a:r>
                    </a:p>
                  </p:txBody>
                </p:sp>
              </p:grpSp>
              <p:sp>
                <p:nvSpPr>
                  <p:cNvPr id="30" name="Shape 129">
                    <a:extLst>
                      <a:ext uri="{FF2B5EF4-FFF2-40B4-BE49-F238E27FC236}">
                        <a16:creationId xmlns="" xmlns:a16="http://schemas.microsoft.com/office/drawing/2014/main" id="{F36D79CB-EFF3-4C87-A22A-B346A36AAAFF}"/>
                      </a:ext>
                    </a:extLst>
                  </p:cNvPr>
                  <p:cNvSpPr/>
                  <p:nvPr/>
                </p:nvSpPr>
                <p:spPr>
                  <a:xfrm>
                    <a:off x="10100447" y="6185476"/>
                    <a:ext cx="2317200" cy="308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00" dirty="0">
                        <a:solidFill>
                          <a:schemeClr val="lt1"/>
                        </a:solidFill>
                        <a:latin typeface="Calibri"/>
                        <a:ea typeface="Calibri"/>
                        <a:cs typeface="Calibri"/>
                        <a:sym typeface="Calibri"/>
                      </a:rPr>
                      <a:t>Recommendations</a:t>
                    </a:r>
                  </a:p>
                </p:txBody>
              </p:sp>
            </p:grpSp>
            <p:sp>
              <p:nvSpPr>
                <p:cNvPr id="35" name="Shape 54">
                  <a:extLst>
                    <a:ext uri="{FF2B5EF4-FFF2-40B4-BE49-F238E27FC236}">
                      <a16:creationId xmlns="" xmlns:a16="http://schemas.microsoft.com/office/drawing/2014/main" id="{4BDC94CC-DBA3-4E0D-8CDE-6E6006C35046}"/>
                    </a:ext>
                  </a:extLst>
                </p:cNvPr>
                <p:cNvSpPr/>
                <p:nvPr/>
              </p:nvSpPr>
              <p:spPr>
                <a:xfrm>
                  <a:off x="7960776" y="6594087"/>
                  <a:ext cx="1183223" cy="263913"/>
                </a:xfrm>
                <a:custGeom>
                  <a:avLst/>
                  <a:gdLst/>
                  <a:ahLst/>
                  <a:cxnLst/>
                  <a:rect l="0" t="0" r="0" b="0"/>
                  <a:pathLst>
                    <a:path w="120000" h="120000" extrusionOk="0">
                      <a:moveTo>
                        <a:pt x="0" y="119944"/>
                      </a:moveTo>
                      <a:lnTo>
                        <a:pt x="119964" y="119944"/>
                      </a:lnTo>
                      <a:lnTo>
                        <a:pt x="119964" y="0"/>
                      </a:lnTo>
                      <a:lnTo>
                        <a:pt x="0" y="0"/>
                      </a:lnTo>
                      <a:lnTo>
                        <a:pt x="0" y="119944"/>
                      </a:lnTo>
                      <a:close/>
                    </a:path>
                  </a:pathLst>
                </a:custGeom>
                <a:solidFill>
                  <a:srgbClr val="FFFFFF"/>
                </a:solidFill>
                <a:ln>
                  <a:noFill/>
                </a:ln>
              </p:spPr>
              <p:txBody>
                <a:bodyPr wrap="square"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grpSp>
          <p:sp>
            <p:nvSpPr>
              <p:cNvPr id="36" name="Shape 53">
                <a:extLst>
                  <a:ext uri="{FF2B5EF4-FFF2-40B4-BE49-F238E27FC236}">
                    <a16:creationId xmlns="" xmlns:a16="http://schemas.microsoft.com/office/drawing/2014/main" id="{3663803E-EC4D-4501-8BB8-F073C5789CDF}"/>
                  </a:ext>
                </a:extLst>
              </p:cNvPr>
              <p:cNvSpPr/>
              <p:nvPr/>
            </p:nvSpPr>
            <p:spPr>
              <a:xfrm>
                <a:off x="8088728" y="6663437"/>
                <a:ext cx="951629" cy="145932"/>
              </a:xfrm>
              <a:prstGeom prst="rect">
                <a:avLst/>
              </a:prstGeom>
              <a:blipFill rotWithShape="1">
                <a:blip r:embed="rId4">
                  <a:alphaModFix/>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a:blipFill>
              <a:ln>
                <a:noFill/>
              </a:ln>
            </p:spPr>
            <p:txBody>
              <a:bodyPr wrap="square"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grpSp>
      </p:grpSp>
      <p:grpSp>
        <p:nvGrpSpPr>
          <p:cNvPr id="27" name="Group 26">
            <a:extLst>
              <a:ext uri="{FF2B5EF4-FFF2-40B4-BE49-F238E27FC236}">
                <a16:creationId xmlns="" xmlns:a16="http://schemas.microsoft.com/office/drawing/2014/main" id="{5FC1F04F-7E7F-42AE-9BE5-8C99243E7F76}"/>
              </a:ext>
            </a:extLst>
          </p:cNvPr>
          <p:cNvGrpSpPr/>
          <p:nvPr/>
        </p:nvGrpSpPr>
        <p:grpSpPr>
          <a:xfrm>
            <a:off x="2339959" y="1980650"/>
            <a:ext cx="4555995" cy="3027829"/>
            <a:chOff x="716595" y="1605814"/>
            <a:chExt cx="4555995" cy="3027829"/>
          </a:xfrm>
        </p:grpSpPr>
        <p:grpSp>
          <p:nvGrpSpPr>
            <p:cNvPr id="29" name="Group 28">
              <a:extLst>
                <a:ext uri="{FF2B5EF4-FFF2-40B4-BE49-F238E27FC236}">
                  <a16:creationId xmlns="" xmlns:a16="http://schemas.microsoft.com/office/drawing/2014/main" id="{FF768D61-E1DA-4E0C-8164-B553BE188FA0}"/>
                </a:ext>
              </a:extLst>
            </p:cNvPr>
            <p:cNvGrpSpPr/>
            <p:nvPr/>
          </p:nvGrpSpPr>
          <p:grpSpPr>
            <a:xfrm>
              <a:off x="716595" y="1605814"/>
              <a:ext cx="1694999" cy="3027829"/>
              <a:chOff x="1106216" y="1786714"/>
              <a:chExt cx="1694999" cy="3027829"/>
            </a:xfrm>
          </p:grpSpPr>
          <p:pic>
            <p:nvPicPr>
              <p:cNvPr id="40" name="Shape 209">
                <a:extLst>
                  <a:ext uri="{FF2B5EF4-FFF2-40B4-BE49-F238E27FC236}">
                    <a16:creationId xmlns="" xmlns:a16="http://schemas.microsoft.com/office/drawing/2014/main" id="{168417DB-EDB4-4458-ADA8-65F797671673}"/>
                  </a:ext>
                </a:extLst>
              </p:cNvPr>
              <p:cNvPicPr preferRelativeResize="0"/>
              <p:nvPr/>
            </p:nvPicPr>
            <p:blipFill rotWithShape="1">
              <a:blip r:embed="rId6">
                <a:alphaModFix/>
              </a:blip>
              <a:srcRect l="20763" t="16502" r="22021" b="22895"/>
              <a:stretch/>
            </p:blipFill>
            <p:spPr>
              <a:xfrm>
                <a:off x="1106216" y="1786714"/>
                <a:ext cx="1694999" cy="1795349"/>
              </a:xfrm>
              <a:prstGeom prst="rect">
                <a:avLst/>
              </a:prstGeom>
              <a:noFill/>
              <a:ln>
                <a:noFill/>
              </a:ln>
            </p:spPr>
          </p:pic>
          <p:sp>
            <p:nvSpPr>
              <p:cNvPr id="41" name="Shape 210">
                <a:extLst>
                  <a:ext uri="{FF2B5EF4-FFF2-40B4-BE49-F238E27FC236}">
                    <a16:creationId xmlns="" xmlns:a16="http://schemas.microsoft.com/office/drawing/2014/main" id="{20B64192-A26A-4E86-8D23-3A13B4DE8BA8}"/>
                  </a:ext>
                </a:extLst>
              </p:cNvPr>
              <p:cNvSpPr txBox="1"/>
              <p:nvPr/>
            </p:nvSpPr>
            <p:spPr>
              <a:xfrm>
                <a:off x="1150188" y="3644243"/>
                <a:ext cx="1412400" cy="1170300"/>
              </a:xfrm>
              <a:prstGeom prst="rect">
                <a:avLst/>
              </a:prstGeom>
              <a:noFill/>
              <a:ln>
                <a:noFill/>
              </a:ln>
            </p:spPr>
            <p:txBody>
              <a:bodyPr wrap="square" lIns="91425" tIns="91425" rIns="91425" bIns="91425" anchor="t" anchorCtr="0">
                <a:noAutofit/>
              </a:bodyPr>
              <a:lstStyle/>
              <a:p>
                <a:pPr lvl="0" algn="ctr" rtl="0">
                  <a:spcBef>
                    <a:spcPts val="0"/>
                  </a:spcBef>
                  <a:buNone/>
                </a:pPr>
                <a:r>
                  <a:rPr lang="en-US" sz="3000" b="1" dirty="0">
                    <a:solidFill>
                      <a:schemeClr val="dk1"/>
                    </a:solidFill>
                    <a:ea typeface="Comfortaa"/>
                    <a:cs typeface="Comfortaa"/>
                    <a:sym typeface="Comfortaa"/>
                  </a:rPr>
                  <a:t>65.4% </a:t>
                </a:r>
                <a:r>
                  <a:rPr lang="en-US" dirty="0">
                    <a:solidFill>
                      <a:schemeClr val="dk1"/>
                    </a:solidFill>
                    <a:ea typeface="Comfortaa"/>
                    <a:cs typeface="Comfortaa"/>
                    <a:sym typeface="Comfortaa"/>
                  </a:rPr>
                  <a:t>A</a:t>
                </a:r>
                <a:r>
                  <a:rPr lang="en-US" sz="1800" dirty="0">
                    <a:solidFill>
                      <a:schemeClr val="dk1"/>
                    </a:solidFill>
                    <a:ea typeface="Comfortaa"/>
                    <a:cs typeface="Comfortaa"/>
                    <a:sym typeface="Comfortaa"/>
                  </a:rPr>
                  <a:t>ccuracy</a:t>
                </a:r>
              </a:p>
            </p:txBody>
          </p:sp>
        </p:grpSp>
        <p:grpSp>
          <p:nvGrpSpPr>
            <p:cNvPr id="37" name="Group 36">
              <a:extLst>
                <a:ext uri="{FF2B5EF4-FFF2-40B4-BE49-F238E27FC236}">
                  <a16:creationId xmlns="" xmlns:a16="http://schemas.microsoft.com/office/drawing/2014/main" id="{6ADD1892-CB36-43EF-A77F-649B0B6E0565}"/>
                </a:ext>
              </a:extLst>
            </p:cNvPr>
            <p:cNvGrpSpPr/>
            <p:nvPr/>
          </p:nvGrpSpPr>
          <p:grpSpPr>
            <a:xfrm>
              <a:off x="3554731" y="1817214"/>
              <a:ext cx="1717859" cy="2816429"/>
              <a:chOff x="3850643" y="2322158"/>
              <a:chExt cx="1717859" cy="2816429"/>
            </a:xfrm>
          </p:grpSpPr>
          <p:pic>
            <p:nvPicPr>
              <p:cNvPr id="38" name="Shape 211">
                <a:extLst>
                  <a:ext uri="{FF2B5EF4-FFF2-40B4-BE49-F238E27FC236}">
                    <a16:creationId xmlns="" xmlns:a16="http://schemas.microsoft.com/office/drawing/2014/main" id="{FA8A79FC-A83A-4EE7-8A0A-1ADDA48D2369}"/>
                  </a:ext>
                </a:extLst>
              </p:cNvPr>
              <p:cNvPicPr preferRelativeResize="0"/>
              <p:nvPr/>
            </p:nvPicPr>
            <p:blipFill rotWithShape="1">
              <a:blip r:embed="rId7">
                <a:alphaModFix/>
              </a:blip>
              <a:srcRect l="11233" t="5667" r="8695" b="18660"/>
              <a:stretch/>
            </p:blipFill>
            <p:spPr>
              <a:xfrm>
                <a:off x="3873503" y="2322158"/>
                <a:ext cx="1694999" cy="1601959"/>
              </a:xfrm>
              <a:prstGeom prst="rect">
                <a:avLst/>
              </a:prstGeom>
              <a:noFill/>
              <a:ln>
                <a:noFill/>
              </a:ln>
            </p:spPr>
          </p:pic>
          <p:sp>
            <p:nvSpPr>
              <p:cNvPr id="39" name="Shape 212">
                <a:extLst>
                  <a:ext uri="{FF2B5EF4-FFF2-40B4-BE49-F238E27FC236}">
                    <a16:creationId xmlns="" xmlns:a16="http://schemas.microsoft.com/office/drawing/2014/main" id="{4243F405-5CFA-4FC8-BB73-3BED3674B669}"/>
                  </a:ext>
                </a:extLst>
              </p:cNvPr>
              <p:cNvSpPr txBox="1"/>
              <p:nvPr/>
            </p:nvSpPr>
            <p:spPr>
              <a:xfrm>
                <a:off x="3850643" y="3968287"/>
                <a:ext cx="1694999" cy="1170300"/>
              </a:xfrm>
              <a:prstGeom prst="rect">
                <a:avLst/>
              </a:prstGeom>
              <a:noFill/>
              <a:ln>
                <a:noFill/>
              </a:ln>
            </p:spPr>
            <p:txBody>
              <a:bodyPr wrap="square" lIns="91425" tIns="91425" rIns="91425" bIns="91425" anchor="t" anchorCtr="0">
                <a:noAutofit/>
              </a:bodyPr>
              <a:lstStyle/>
              <a:p>
                <a:pPr lvl="0" algn="ctr" rtl="0">
                  <a:spcBef>
                    <a:spcPts val="0"/>
                  </a:spcBef>
                  <a:buNone/>
                </a:pPr>
                <a:r>
                  <a:rPr lang="en-US" sz="3000" b="1" dirty="0">
                    <a:solidFill>
                      <a:schemeClr val="dk1"/>
                    </a:solidFill>
                    <a:ea typeface="Comfortaa"/>
                    <a:cs typeface="Comfortaa"/>
                    <a:sym typeface="Comfortaa"/>
                  </a:rPr>
                  <a:t>37.7% </a:t>
                </a:r>
                <a:r>
                  <a:rPr lang="en-US" sz="1800" dirty="0">
                    <a:solidFill>
                      <a:schemeClr val="dk1"/>
                    </a:solidFill>
                    <a:ea typeface="Comfortaa"/>
                    <a:cs typeface="Comfortaa"/>
                    <a:sym typeface="Comfortaa"/>
                  </a:rPr>
                  <a:t>Product Recall</a:t>
                </a:r>
              </a:p>
              <a:p>
                <a:pPr lvl="0" rtl="0">
                  <a:spcBef>
                    <a:spcPts val="0"/>
                  </a:spcBef>
                  <a:buNone/>
                </a:pPr>
                <a:endParaRPr sz="3000" b="1" dirty="0">
                  <a:solidFill>
                    <a:schemeClr val="dk1"/>
                  </a:solidFill>
                  <a:latin typeface="Comfortaa"/>
                  <a:ea typeface="Comfortaa"/>
                  <a:cs typeface="Comfortaa"/>
                  <a:sym typeface="Comfortaa"/>
                </a:endParaRPr>
              </a:p>
            </p:txBody>
          </p:sp>
        </p:grpSp>
      </p:grpSp>
    </p:spTree>
    <p:extLst>
      <p:ext uri="{BB962C8B-B14F-4D97-AF65-F5344CB8AC3E}">
        <p14:creationId xmlns:p14="http://schemas.microsoft.com/office/powerpoint/2010/main" val="13571737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4" name="Shape 87">
            <a:extLst>
              <a:ext uri="{FF2B5EF4-FFF2-40B4-BE49-F238E27FC236}">
                <a16:creationId xmlns="" xmlns:a16="http://schemas.microsoft.com/office/drawing/2014/main" id="{8BD65652-8190-40A4-A6A7-E960FFECF04F}"/>
              </a:ext>
            </a:extLst>
          </p:cNvPr>
          <p:cNvSpPr/>
          <p:nvPr/>
        </p:nvSpPr>
        <p:spPr>
          <a:xfrm>
            <a:off x="0" y="-14495"/>
            <a:ext cx="9144000" cy="973677"/>
          </a:xfrm>
          <a:custGeom>
            <a:avLst/>
            <a:gdLst/>
            <a:ahLst/>
            <a:cxnLst/>
            <a:rect l="0" t="0" r="0" b="0"/>
            <a:pathLst>
              <a:path w="120000" h="120000" extrusionOk="0">
                <a:moveTo>
                  <a:pt x="0" y="119999"/>
                </a:moveTo>
                <a:lnTo>
                  <a:pt x="119994" y="119999"/>
                </a:lnTo>
                <a:lnTo>
                  <a:pt x="119994" y="0"/>
                </a:lnTo>
                <a:lnTo>
                  <a:pt x="0" y="0"/>
                </a:lnTo>
                <a:lnTo>
                  <a:pt x="0" y="119999"/>
                </a:lnTo>
                <a:close/>
              </a:path>
            </a:pathLst>
          </a:custGeom>
          <a:solidFill>
            <a:schemeClr val="accent1">
              <a:lumMod val="40000"/>
              <a:lumOff val="60000"/>
            </a:schemeClr>
          </a:solidFill>
          <a:ln>
            <a:noFill/>
          </a:ln>
        </p:spPr>
        <p:txBody>
          <a:bodyPr wrap="square" lIns="0" tIns="0" rIns="0" bIns="0" anchor="t" anchorCtr="0">
            <a:noAutofit/>
          </a:bodyPr>
          <a:lstStyle/>
          <a:p>
            <a:pPr marL="0" marR="0" lvl="0" indent="0" algn="l" rtl="0">
              <a:spcBef>
                <a:spcPts val="0"/>
              </a:spcBef>
              <a:buNone/>
            </a:pPr>
            <a:endParaRPr sz="1800" dirty="0">
              <a:solidFill>
                <a:schemeClr val="dk1"/>
              </a:solidFill>
              <a:latin typeface="Calibri"/>
              <a:ea typeface="Calibri"/>
              <a:cs typeface="Calibri"/>
              <a:sym typeface="Calibri"/>
            </a:endParaRPr>
          </a:p>
        </p:txBody>
      </p:sp>
      <p:sp>
        <p:nvSpPr>
          <p:cNvPr id="2" name="Title 1">
            <a:extLst>
              <a:ext uri="{FF2B5EF4-FFF2-40B4-BE49-F238E27FC236}">
                <a16:creationId xmlns="" xmlns:a16="http://schemas.microsoft.com/office/drawing/2014/main" id="{E8CE7BCC-2839-4CA3-A26E-87B63ED70774}"/>
              </a:ext>
            </a:extLst>
          </p:cNvPr>
          <p:cNvSpPr>
            <a:spLocks noGrp="1"/>
          </p:cNvSpPr>
          <p:nvPr>
            <p:ph type="title"/>
          </p:nvPr>
        </p:nvSpPr>
        <p:spPr>
          <a:xfrm>
            <a:off x="-22287" y="-243140"/>
            <a:ext cx="12815376" cy="1521264"/>
          </a:xfrm>
        </p:spPr>
        <p:txBody>
          <a:bodyPr>
            <a:normAutofit/>
          </a:bodyPr>
          <a:lstStyle/>
          <a:p>
            <a:r>
              <a:rPr lang="en-US" sz="2500" b="1" dirty="0">
                <a:latin typeface="+mn-lt"/>
              </a:rPr>
              <a:t> Validated model generates an annual net benefit of $780,000</a:t>
            </a:r>
          </a:p>
        </p:txBody>
      </p:sp>
      <p:grpSp>
        <p:nvGrpSpPr>
          <p:cNvPr id="9" name="Group 8">
            <a:extLst>
              <a:ext uri="{FF2B5EF4-FFF2-40B4-BE49-F238E27FC236}">
                <a16:creationId xmlns="" xmlns:a16="http://schemas.microsoft.com/office/drawing/2014/main" id="{96994325-37F4-4489-9F0D-EAA5A9F5EFF0}"/>
              </a:ext>
            </a:extLst>
          </p:cNvPr>
          <p:cNvGrpSpPr/>
          <p:nvPr/>
        </p:nvGrpSpPr>
        <p:grpSpPr>
          <a:xfrm>
            <a:off x="0" y="5793122"/>
            <a:ext cx="11474200" cy="1098277"/>
            <a:chOff x="0" y="5793122"/>
            <a:chExt cx="11474200" cy="1098277"/>
          </a:xfrm>
        </p:grpSpPr>
        <p:grpSp>
          <p:nvGrpSpPr>
            <p:cNvPr id="6" name="Group 5">
              <a:extLst>
                <a:ext uri="{FF2B5EF4-FFF2-40B4-BE49-F238E27FC236}">
                  <a16:creationId xmlns="" xmlns:a16="http://schemas.microsoft.com/office/drawing/2014/main" id="{284BEABF-E3DC-4CF2-BCE0-63D206D65710}"/>
                </a:ext>
              </a:extLst>
            </p:cNvPr>
            <p:cNvGrpSpPr/>
            <p:nvPr/>
          </p:nvGrpSpPr>
          <p:grpSpPr>
            <a:xfrm>
              <a:off x="0" y="5793122"/>
              <a:ext cx="11474200" cy="1098277"/>
              <a:chOff x="0" y="5793122"/>
              <a:chExt cx="11474200" cy="1098277"/>
            </a:xfrm>
          </p:grpSpPr>
          <p:pic>
            <p:nvPicPr>
              <p:cNvPr id="2052" name="Picture 4" descr="https://openclipart.org/image/800px/svg_to_png/279759/Generic-Cityscape-Skyline.png">
                <a:extLst>
                  <a:ext uri="{FF2B5EF4-FFF2-40B4-BE49-F238E27FC236}">
                    <a16:creationId xmlns="" xmlns:a16="http://schemas.microsoft.com/office/drawing/2014/main" id="{12B64027-7A8E-4184-9DF8-AE7FF8BDDF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5770"/>
              <a:stretch/>
            </p:blipFill>
            <p:spPr bwMode="auto">
              <a:xfrm>
                <a:off x="0" y="5793122"/>
                <a:ext cx="5760720" cy="109827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https://openclipart.org/image/800px/svg_to_png/279759/Generic-Cityscape-Skyline.png">
                <a:extLst>
                  <a:ext uri="{FF2B5EF4-FFF2-40B4-BE49-F238E27FC236}">
                    <a16:creationId xmlns="" xmlns:a16="http://schemas.microsoft.com/office/drawing/2014/main" id="{C35C6687-473F-4BBA-B9BA-E156223073E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5770"/>
              <a:stretch/>
            </p:blipFill>
            <p:spPr bwMode="auto">
              <a:xfrm>
                <a:off x="5713480" y="5793122"/>
                <a:ext cx="5760720" cy="10982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 xmlns:a16="http://schemas.microsoft.com/office/drawing/2014/main" id="{8A19D18D-6B22-412E-A4A7-6C1BAEDF6DAF}"/>
                </a:ext>
              </a:extLst>
            </p:cNvPr>
            <p:cNvGrpSpPr/>
            <p:nvPr/>
          </p:nvGrpSpPr>
          <p:grpSpPr>
            <a:xfrm>
              <a:off x="36617" y="6601091"/>
              <a:ext cx="9070766" cy="271671"/>
              <a:chOff x="36617" y="6600567"/>
              <a:chExt cx="9070766" cy="271671"/>
            </a:xfrm>
          </p:grpSpPr>
          <p:grpSp>
            <p:nvGrpSpPr>
              <p:cNvPr id="7" name="Group 6">
                <a:extLst>
                  <a:ext uri="{FF2B5EF4-FFF2-40B4-BE49-F238E27FC236}">
                    <a16:creationId xmlns="" xmlns:a16="http://schemas.microsoft.com/office/drawing/2014/main" id="{3BEFC5CB-B3B5-4AA4-AF4D-A199BF2B804E}"/>
                  </a:ext>
                </a:extLst>
              </p:cNvPr>
              <p:cNvGrpSpPr/>
              <p:nvPr/>
            </p:nvGrpSpPr>
            <p:grpSpPr>
              <a:xfrm>
                <a:off x="36617" y="6600567"/>
                <a:ext cx="9070766" cy="271671"/>
                <a:chOff x="73233" y="6586329"/>
                <a:chExt cx="9070766" cy="271671"/>
              </a:xfrm>
            </p:grpSpPr>
            <p:grpSp>
              <p:nvGrpSpPr>
                <p:cNvPr id="26" name="Shape 123">
                  <a:extLst>
                    <a:ext uri="{FF2B5EF4-FFF2-40B4-BE49-F238E27FC236}">
                      <a16:creationId xmlns="" xmlns:a16="http://schemas.microsoft.com/office/drawing/2014/main" id="{3077A733-DD9A-4D67-891D-04D42AEFBBA8}"/>
                    </a:ext>
                  </a:extLst>
                </p:cNvPr>
                <p:cNvGrpSpPr/>
                <p:nvPr/>
              </p:nvGrpSpPr>
              <p:grpSpPr>
                <a:xfrm>
                  <a:off x="73233" y="6586329"/>
                  <a:ext cx="7783901" cy="271671"/>
                  <a:chOff x="275920" y="6177152"/>
                  <a:chExt cx="12141726" cy="316724"/>
                </a:xfrm>
              </p:grpSpPr>
              <p:grpSp>
                <p:nvGrpSpPr>
                  <p:cNvPr id="28" name="Shape 124">
                    <a:extLst>
                      <a:ext uri="{FF2B5EF4-FFF2-40B4-BE49-F238E27FC236}">
                        <a16:creationId xmlns="" xmlns:a16="http://schemas.microsoft.com/office/drawing/2014/main" id="{2E49042E-69C7-43B8-B1E7-A7822EC5F906}"/>
                      </a:ext>
                    </a:extLst>
                  </p:cNvPr>
                  <p:cNvGrpSpPr/>
                  <p:nvPr/>
                </p:nvGrpSpPr>
                <p:grpSpPr>
                  <a:xfrm>
                    <a:off x="275920" y="6177152"/>
                    <a:ext cx="9903157" cy="314210"/>
                    <a:chOff x="1241427" y="6086476"/>
                    <a:chExt cx="10275116" cy="402524"/>
                  </a:xfrm>
                </p:grpSpPr>
                <p:sp>
                  <p:nvSpPr>
                    <p:cNvPr id="31" name="Shape 125">
                      <a:extLst>
                        <a:ext uri="{FF2B5EF4-FFF2-40B4-BE49-F238E27FC236}">
                          <a16:creationId xmlns="" xmlns:a16="http://schemas.microsoft.com/office/drawing/2014/main" id="{CB6F3AC0-2DA6-44ED-87F8-8EA13C06441A}"/>
                        </a:ext>
                      </a:extLst>
                    </p:cNvPr>
                    <p:cNvSpPr/>
                    <p:nvPr/>
                  </p:nvSpPr>
                  <p:spPr>
                    <a:xfrm>
                      <a:off x="1241427" y="6089312"/>
                      <a:ext cx="2532300" cy="395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100" dirty="0">
                          <a:solidFill>
                            <a:schemeClr val="bg1"/>
                          </a:solidFill>
                          <a:latin typeface="Calibri"/>
                          <a:ea typeface="Calibri"/>
                          <a:cs typeface="Calibri"/>
                          <a:sym typeface="Calibri"/>
                        </a:rPr>
                        <a:t>Problem Overview</a:t>
                      </a:r>
                    </a:p>
                  </p:txBody>
                </p:sp>
                <p:sp>
                  <p:nvSpPr>
                    <p:cNvPr id="32" name="Shape 126">
                      <a:extLst>
                        <a:ext uri="{FF2B5EF4-FFF2-40B4-BE49-F238E27FC236}">
                          <a16:creationId xmlns="" xmlns:a16="http://schemas.microsoft.com/office/drawing/2014/main" id="{6BB7E898-9A45-476E-8B10-787BC5F9564A}"/>
                        </a:ext>
                      </a:extLst>
                    </p:cNvPr>
                    <p:cNvSpPr/>
                    <p:nvPr/>
                  </p:nvSpPr>
                  <p:spPr>
                    <a:xfrm>
                      <a:off x="3747906" y="6093598"/>
                      <a:ext cx="2820900" cy="395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00" dirty="0">
                          <a:solidFill>
                            <a:schemeClr val="bg1"/>
                          </a:solidFill>
                          <a:latin typeface="Calibri"/>
                          <a:ea typeface="Calibri"/>
                          <a:cs typeface="Calibri"/>
                          <a:sym typeface="Calibri"/>
                        </a:rPr>
                        <a:t>Business Understanding</a:t>
                      </a:r>
                    </a:p>
                  </p:txBody>
                </p:sp>
                <p:sp>
                  <p:nvSpPr>
                    <p:cNvPr id="33" name="Shape 127">
                      <a:extLst>
                        <a:ext uri="{FF2B5EF4-FFF2-40B4-BE49-F238E27FC236}">
                          <a16:creationId xmlns="" xmlns:a16="http://schemas.microsoft.com/office/drawing/2014/main" id="{6AB90529-2F57-4566-93D2-59FAB84F8070}"/>
                        </a:ext>
                      </a:extLst>
                    </p:cNvPr>
                    <p:cNvSpPr/>
                    <p:nvPr/>
                  </p:nvSpPr>
                  <p:spPr>
                    <a:xfrm>
                      <a:off x="6460454" y="6086476"/>
                      <a:ext cx="2528400" cy="395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100" b="1" dirty="0">
                          <a:latin typeface="Calibri"/>
                          <a:ea typeface="Calibri"/>
                          <a:cs typeface="Calibri"/>
                          <a:sym typeface="Calibri"/>
                        </a:rPr>
                        <a:t>Predictive Analytics</a:t>
                      </a:r>
                    </a:p>
                  </p:txBody>
                </p:sp>
                <p:sp>
                  <p:nvSpPr>
                    <p:cNvPr id="34" name="Shape 128">
                      <a:extLst>
                        <a:ext uri="{FF2B5EF4-FFF2-40B4-BE49-F238E27FC236}">
                          <a16:creationId xmlns="" xmlns:a16="http://schemas.microsoft.com/office/drawing/2014/main" id="{67F888F8-D3AA-4C04-B97C-FE20E7767C53}"/>
                        </a:ext>
                      </a:extLst>
                    </p:cNvPr>
                    <p:cNvSpPr/>
                    <p:nvPr/>
                  </p:nvSpPr>
                  <p:spPr>
                    <a:xfrm>
                      <a:off x="8872343" y="6093600"/>
                      <a:ext cx="2644200" cy="395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00">
                          <a:solidFill>
                            <a:schemeClr val="lt1"/>
                          </a:solidFill>
                          <a:latin typeface="Calibri"/>
                          <a:ea typeface="Calibri"/>
                          <a:cs typeface="Calibri"/>
                          <a:sym typeface="Calibri"/>
                        </a:rPr>
                        <a:t>Descriptive Analytics</a:t>
                      </a:r>
                    </a:p>
                  </p:txBody>
                </p:sp>
              </p:grpSp>
              <p:sp>
                <p:nvSpPr>
                  <p:cNvPr id="30" name="Shape 129">
                    <a:extLst>
                      <a:ext uri="{FF2B5EF4-FFF2-40B4-BE49-F238E27FC236}">
                        <a16:creationId xmlns="" xmlns:a16="http://schemas.microsoft.com/office/drawing/2014/main" id="{F36D79CB-EFF3-4C87-A22A-B346A36AAAFF}"/>
                      </a:ext>
                    </a:extLst>
                  </p:cNvPr>
                  <p:cNvSpPr/>
                  <p:nvPr/>
                </p:nvSpPr>
                <p:spPr>
                  <a:xfrm>
                    <a:off x="10100447" y="6185476"/>
                    <a:ext cx="2317200" cy="308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00" dirty="0">
                        <a:solidFill>
                          <a:schemeClr val="lt1"/>
                        </a:solidFill>
                        <a:latin typeface="Calibri"/>
                        <a:ea typeface="Calibri"/>
                        <a:cs typeface="Calibri"/>
                        <a:sym typeface="Calibri"/>
                      </a:rPr>
                      <a:t>Recommendations</a:t>
                    </a:r>
                  </a:p>
                </p:txBody>
              </p:sp>
            </p:grpSp>
            <p:sp>
              <p:nvSpPr>
                <p:cNvPr id="35" name="Shape 54">
                  <a:extLst>
                    <a:ext uri="{FF2B5EF4-FFF2-40B4-BE49-F238E27FC236}">
                      <a16:creationId xmlns="" xmlns:a16="http://schemas.microsoft.com/office/drawing/2014/main" id="{4BDC94CC-DBA3-4E0D-8CDE-6E6006C35046}"/>
                    </a:ext>
                  </a:extLst>
                </p:cNvPr>
                <p:cNvSpPr/>
                <p:nvPr/>
              </p:nvSpPr>
              <p:spPr>
                <a:xfrm>
                  <a:off x="7960776" y="6594087"/>
                  <a:ext cx="1183223" cy="263913"/>
                </a:xfrm>
                <a:custGeom>
                  <a:avLst/>
                  <a:gdLst/>
                  <a:ahLst/>
                  <a:cxnLst/>
                  <a:rect l="0" t="0" r="0" b="0"/>
                  <a:pathLst>
                    <a:path w="120000" h="120000" extrusionOk="0">
                      <a:moveTo>
                        <a:pt x="0" y="119944"/>
                      </a:moveTo>
                      <a:lnTo>
                        <a:pt x="119964" y="119944"/>
                      </a:lnTo>
                      <a:lnTo>
                        <a:pt x="119964" y="0"/>
                      </a:lnTo>
                      <a:lnTo>
                        <a:pt x="0" y="0"/>
                      </a:lnTo>
                      <a:lnTo>
                        <a:pt x="0" y="119944"/>
                      </a:lnTo>
                      <a:close/>
                    </a:path>
                  </a:pathLst>
                </a:custGeom>
                <a:solidFill>
                  <a:srgbClr val="FFFFFF"/>
                </a:solidFill>
                <a:ln>
                  <a:noFill/>
                </a:ln>
              </p:spPr>
              <p:txBody>
                <a:bodyPr wrap="square"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grpSp>
          <p:sp>
            <p:nvSpPr>
              <p:cNvPr id="36" name="Shape 53">
                <a:extLst>
                  <a:ext uri="{FF2B5EF4-FFF2-40B4-BE49-F238E27FC236}">
                    <a16:creationId xmlns="" xmlns:a16="http://schemas.microsoft.com/office/drawing/2014/main" id="{3663803E-EC4D-4501-8BB8-F073C5789CDF}"/>
                  </a:ext>
                </a:extLst>
              </p:cNvPr>
              <p:cNvSpPr/>
              <p:nvPr/>
            </p:nvSpPr>
            <p:spPr>
              <a:xfrm>
                <a:off x="8088728" y="6663437"/>
                <a:ext cx="951629" cy="145932"/>
              </a:xfrm>
              <a:prstGeom prst="rect">
                <a:avLst/>
              </a:prstGeom>
              <a:blipFill rotWithShape="1">
                <a:blip r:embed="rId4">
                  <a:alphaModFix/>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a:blipFill>
              <a:ln>
                <a:noFill/>
              </a:ln>
            </p:spPr>
            <p:txBody>
              <a:bodyPr wrap="square"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grpSp>
      </p:grpSp>
      <p:grpSp>
        <p:nvGrpSpPr>
          <p:cNvPr id="14" name="Group 13">
            <a:extLst>
              <a:ext uri="{FF2B5EF4-FFF2-40B4-BE49-F238E27FC236}">
                <a16:creationId xmlns="" xmlns:a16="http://schemas.microsoft.com/office/drawing/2014/main" id="{D6CFD3AF-43A1-4F52-9441-F8A7008EEE42}"/>
              </a:ext>
            </a:extLst>
          </p:cNvPr>
          <p:cNvGrpSpPr/>
          <p:nvPr/>
        </p:nvGrpSpPr>
        <p:grpSpPr>
          <a:xfrm>
            <a:off x="631924" y="1014294"/>
            <a:ext cx="8689618" cy="4805729"/>
            <a:chOff x="106144" y="904190"/>
            <a:chExt cx="8689618" cy="4805729"/>
          </a:xfrm>
        </p:grpSpPr>
        <p:pic>
          <p:nvPicPr>
            <p:cNvPr id="29" name="Shape 218">
              <a:extLst>
                <a:ext uri="{FF2B5EF4-FFF2-40B4-BE49-F238E27FC236}">
                  <a16:creationId xmlns="" xmlns:a16="http://schemas.microsoft.com/office/drawing/2014/main" id="{708099E2-D9DE-4FB0-8E8F-C23B8B91C719}"/>
                </a:ext>
              </a:extLst>
            </p:cNvPr>
            <p:cNvPicPr preferRelativeResize="0"/>
            <p:nvPr/>
          </p:nvPicPr>
          <p:blipFill rotWithShape="1">
            <a:blip r:embed="rId6">
              <a:alphaModFix/>
              <a:duotone>
                <a:schemeClr val="accent4">
                  <a:shade val="45000"/>
                  <a:satMod val="135000"/>
                </a:schemeClr>
                <a:prstClr val="white"/>
              </a:duotone>
            </a:blip>
            <a:srcRect l="7965" t="15321" r="5827" b="26331"/>
            <a:stretch/>
          </p:blipFill>
          <p:spPr>
            <a:xfrm>
              <a:off x="106144" y="1767151"/>
              <a:ext cx="5224651" cy="3580566"/>
            </a:xfrm>
            <a:prstGeom prst="rect">
              <a:avLst/>
            </a:prstGeom>
            <a:noFill/>
            <a:ln>
              <a:noFill/>
            </a:ln>
          </p:spPr>
        </p:pic>
        <p:sp>
          <p:nvSpPr>
            <p:cNvPr id="11" name="Right Triangle 10">
              <a:extLst>
                <a:ext uri="{FF2B5EF4-FFF2-40B4-BE49-F238E27FC236}">
                  <a16:creationId xmlns="" xmlns:a16="http://schemas.microsoft.com/office/drawing/2014/main" id="{28A58F31-A0BF-4DE3-9A6C-325B88249D58}"/>
                </a:ext>
              </a:extLst>
            </p:cNvPr>
            <p:cNvSpPr/>
            <p:nvPr/>
          </p:nvSpPr>
          <p:spPr>
            <a:xfrm rot="9147124">
              <a:off x="3442339" y="2339410"/>
              <a:ext cx="3760921" cy="873646"/>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7" name="Shape 234">
              <a:extLst>
                <a:ext uri="{FF2B5EF4-FFF2-40B4-BE49-F238E27FC236}">
                  <a16:creationId xmlns="" xmlns:a16="http://schemas.microsoft.com/office/drawing/2014/main" id="{11E3C7F2-141D-4F7C-89E3-90907DA04536}"/>
                </a:ext>
              </a:extLst>
            </p:cNvPr>
            <p:cNvPicPr preferRelativeResize="0"/>
            <p:nvPr/>
          </p:nvPicPr>
          <p:blipFill rotWithShape="1">
            <a:blip r:embed="rId7">
              <a:alphaModFix/>
              <a:duotone>
                <a:schemeClr val="accent2">
                  <a:shade val="45000"/>
                  <a:satMod val="135000"/>
                </a:schemeClr>
                <a:prstClr val="white"/>
              </a:duotone>
            </a:blip>
            <a:srcRect l="26021" t="3098" r="22632" b="13609"/>
            <a:stretch/>
          </p:blipFill>
          <p:spPr>
            <a:xfrm>
              <a:off x="5568502" y="904190"/>
              <a:ext cx="2536731" cy="3580566"/>
            </a:xfrm>
            <a:prstGeom prst="rect">
              <a:avLst/>
            </a:prstGeom>
            <a:noFill/>
            <a:ln>
              <a:noFill/>
            </a:ln>
          </p:spPr>
        </p:pic>
        <p:sp>
          <p:nvSpPr>
            <p:cNvPr id="38" name="TextBox 37">
              <a:extLst>
                <a:ext uri="{FF2B5EF4-FFF2-40B4-BE49-F238E27FC236}">
                  <a16:creationId xmlns="" xmlns:a16="http://schemas.microsoft.com/office/drawing/2014/main" id="{4A61AEC3-517B-45CC-9F76-6A1348CC9520}"/>
                </a:ext>
              </a:extLst>
            </p:cNvPr>
            <p:cNvSpPr txBox="1"/>
            <p:nvPr/>
          </p:nvSpPr>
          <p:spPr>
            <a:xfrm>
              <a:off x="1601273" y="5063588"/>
              <a:ext cx="2699952" cy="646331"/>
            </a:xfrm>
            <a:prstGeom prst="rect">
              <a:avLst/>
            </a:prstGeom>
            <a:noFill/>
          </p:spPr>
          <p:txBody>
            <a:bodyPr wrap="square" rtlCol="0">
              <a:spAutoFit/>
            </a:bodyPr>
            <a:lstStyle/>
            <a:p>
              <a:r>
                <a:rPr lang="en-US" sz="3600" b="1" dirty="0"/>
                <a:t>$780,000</a:t>
              </a:r>
            </a:p>
          </p:txBody>
        </p:sp>
        <p:sp>
          <p:nvSpPr>
            <p:cNvPr id="40" name="TextBox 39">
              <a:extLst>
                <a:ext uri="{FF2B5EF4-FFF2-40B4-BE49-F238E27FC236}">
                  <a16:creationId xmlns="" xmlns:a16="http://schemas.microsoft.com/office/drawing/2014/main" id="{7440ED28-B5BB-4D5B-995C-6012F0521855}"/>
                </a:ext>
              </a:extLst>
            </p:cNvPr>
            <p:cNvSpPr txBox="1"/>
            <p:nvPr/>
          </p:nvSpPr>
          <p:spPr>
            <a:xfrm>
              <a:off x="6095810" y="4340155"/>
              <a:ext cx="2699952" cy="646331"/>
            </a:xfrm>
            <a:prstGeom prst="rect">
              <a:avLst/>
            </a:prstGeom>
            <a:noFill/>
          </p:spPr>
          <p:txBody>
            <a:bodyPr wrap="square" rtlCol="0">
              <a:spAutoFit/>
            </a:bodyPr>
            <a:lstStyle/>
            <a:p>
              <a:r>
                <a:rPr lang="en-US" sz="3600" b="1" dirty="0"/>
                <a:t>$100,800</a:t>
              </a:r>
            </a:p>
          </p:txBody>
        </p:sp>
      </p:grpSp>
      <p:pic>
        <p:nvPicPr>
          <p:cNvPr id="41" name="Graphic 40" descr="Star">
            <a:extLst>
              <a:ext uri="{FF2B5EF4-FFF2-40B4-BE49-F238E27FC236}">
                <a16:creationId xmlns="" xmlns:a16="http://schemas.microsoft.com/office/drawing/2014/main" id="{4F323932-C23A-4522-9CCF-DCF9FAEBF269}"/>
              </a:ext>
            </a:extLst>
          </p:cNvPr>
          <p:cNvPicPr>
            <a:picLocks noChangeAspect="1"/>
          </p:cNvPicPr>
          <p:nvPr/>
        </p:nvPicPr>
        <p:blipFill>
          <a:blip r:embed="rId8">
            <a:extLst>
              <a:ext uri="{96DAC541-7B7A-43D3-8B79-37D633B846F1}">
                <asvg:svgBlip xmlns="" xmlns:asvg="http://schemas.microsoft.com/office/drawing/2016/SVG/main" r:embed="rId9"/>
              </a:ext>
            </a:extLst>
          </a:blip>
          <a:stretch>
            <a:fillRect/>
          </a:stretch>
        </p:blipFill>
        <p:spPr>
          <a:xfrm>
            <a:off x="7985706" y="1189882"/>
            <a:ext cx="375778" cy="375778"/>
          </a:xfrm>
          <a:prstGeom prst="rect">
            <a:avLst/>
          </a:prstGeom>
        </p:spPr>
      </p:pic>
      <p:sp>
        <p:nvSpPr>
          <p:cNvPr id="15" name="TextBox 14">
            <a:extLst>
              <a:ext uri="{FF2B5EF4-FFF2-40B4-BE49-F238E27FC236}">
                <a16:creationId xmlns="" xmlns:a16="http://schemas.microsoft.com/office/drawing/2014/main" id="{70E69DCB-4EB4-47E5-9E53-57734E3E6373}"/>
              </a:ext>
            </a:extLst>
          </p:cNvPr>
          <p:cNvSpPr txBox="1"/>
          <p:nvPr/>
        </p:nvSpPr>
        <p:spPr>
          <a:xfrm>
            <a:off x="7379049" y="1628529"/>
            <a:ext cx="1896306" cy="400110"/>
          </a:xfrm>
          <a:prstGeom prst="rect">
            <a:avLst/>
          </a:prstGeom>
          <a:noFill/>
        </p:spPr>
        <p:txBody>
          <a:bodyPr wrap="square" rtlCol="0">
            <a:spAutoFit/>
          </a:bodyPr>
          <a:lstStyle/>
          <a:p>
            <a:r>
              <a:rPr lang="en-US" sz="2000" dirty="0"/>
              <a:t>Chicago, Illinois</a:t>
            </a:r>
          </a:p>
        </p:txBody>
      </p:sp>
    </p:spTree>
    <p:extLst>
      <p:ext uri="{BB962C8B-B14F-4D97-AF65-F5344CB8AC3E}">
        <p14:creationId xmlns:p14="http://schemas.microsoft.com/office/powerpoint/2010/main" val="29449825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13314" name="Picture 2" descr="http://www.downtownapartmentcompany.com/wp-content/uploads/2015/02/Luxury-Apartment-Rentals.jpg">
            <a:extLst>
              <a:ext uri="{FF2B5EF4-FFF2-40B4-BE49-F238E27FC236}">
                <a16:creationId xmlns="" xmlns:a16="http://schemas.microsoft.com/office/drawing/2014/main" id="{AE37D338-B888-4252-BD67-9DFAC90286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088"/>
            <a:ext cx="9203830" cy="688617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 xmlns:a16="http://schemas.microsoft.com/office/drawing/2014/main" id="{96994325-37F4-4489-9F0D-EAA5A9F5EFF0}"/>
              </a:ext>
            </a:extLst>
          </p:cNvPr>
          <p:cNvGrpSpPr/>
          <p:nvPr/>
        </p:nvGrpSpPr>
        <p:grpSpPr>
          <a:xfrm>
            <a:off x="0" y="5793122"/>
            <a:ext cx="11474200" cy="1098277"/>
            <a:chOff x="0" y="5793122"/>
            <a:chExt cx="11474200" cy="1098277"/>
          </a:xfrm>
        </p:grpSpPr>
        <p:grpSp>
          <p:nvGrpSpPr>
            <p:cNvPr id="6" name="Group 5">
              <a:extLst>
                <a:ext uri="{FF2B5EF4-FFF2-40B4-BE49-F238E27FC236}">
                  <a16:creationId xmlns="" xmlns:a16="http://schemas.microsoft.com/office/drawing/2014/main" id="{284BEABF-E3DC-4CF2-BCE0-63D206D65710}"/>
                </a:ext>
              </a:extLst>
            </p:cNvPr>
            <p:cNvGrpSpPr/>
            <p:nvPr/>
          </p:nvGrpSpPr>
          <p:grpSpPr>
            <a:xfrm>
              <a:off x="0" y="5793122"/>
              <a:ext cx="11474200" cy="1098277"/>
              <a:chOff x="0" y="5793122"/>
              <a:chExt cx="11474200" cy="1098277"/>
            </a:xfrm>
          </p:grpSpPr>
          <p:pic>
            <p:nvPicPr>
              <p:cNvPr id="2052" name="Picture 4" descr="https://openclipart.org/image/800px/svg_to_png/279759/Generic-Cityscape-Skyline.png">
                <a:extLst>
                  <a:ext uri="{FF2B5EF4-FFF2-40B4-BE49-F238E27FC236}">
                    <a16:creationId xmlns="" xmlns:a16="http://schemas.microsoft.com/office/drawing/2014/main" id="{12B64027-7A8E-4184-9DF8-AE7FF8BDDF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5770"/>
              <a:stretch/>
            </p:blipFill>
            <p:spPr bwMode="auto">
              <a:xfrm>
                <a:off x="0" y="5793122"/>
                <a:ext cx="5760720" cy="109827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https://openclipart.org/image/800px/svg_to_png/279759/Generic-Cityscape-Skyline.png">
                <a:extLst>
                  <a:ext uri="{FF2B5EF4-FFF2-40B4-BE49-F238E27FC236}">
                    <a16:creationId xmlns="" xmlns:a16="http://schemas.microsoft.com/office/drawing/2014/main" id="{C35C6687-473F-4BBA-B9BA-E156223073E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5770"/>
              <a:stretch/>
            </p:blipFill>
            <p:spPr bwMode="auto">
              <a:xfrm>
                <a:off x="5713480" y="5793122"/>
                <a:ext cx="5760720" cy="10982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 xmlns:a16="http://schemas.microsoft.com/office/drawing/2014/main" id="{8A19D18D-6B22-412E-A4A7-6C1BAEDF6DAF}"/>
                </a:ext>
              </a:extLst>
            </p:cNvPr>
            <p:cNvGrpSpPr/>
            <p:nvPr/>
          </p:nvGrpSpPr>
          <p:grpSpPr>
            <a:xfrm>
              <a:off x="36617" y="6601091"/>
              <a:ext cx="9070766" cy="271671"/>
              <a:chOff x="36617" y="6600567"/>
              <a:chExt cx="9070766" cy="271671"/>
            </a:xfrm>
          </p:grpSpPr>
          <p:grpSp>
            <p:nvGrpSpPr>
              <p:cNvPr id="7" name="Group 6">
                <a:extLst>
                  <a:ext uri="{FF2B5EF4-FFF2-40B4-BE49-F238E27FC236}">
                    <a16:creationId xmlns="" xmlns:a16="http://schemas.microsoft.com/office/drawing/2014/main" id="{3BEFC5CB-B3B5-4AA4-AF4D-A199BF2B804E}"/>
                  </a:ext>
                </a:extLst>
              </p:cNvPr>
              <p:cNvGrpSpPr/>
              <p:nvPr/>
            </p:nvGrpSpPr>
            <p:grpSpPr>
              <a:xfrm>
                <a:off x="36617" y="6600567"/>
                <a:ext cx="9070766" cy="271671"/>
                <a:chOff x="73233" y="6586329"/>
                <a:chExt cx="9070766" cy="271671"/>
              </a:xfrm>
            </p:grpSpPr>
            <p:grpSp>
              <p:nvGrpSpPr>
                <p:cNvPr id="26" name="Shape 123">
                  <a:extLst>
                    <a:ext uri="{FF2B5EF4-FFF2-40B4-BE49-F238E27FC236}">
                      <a16:creationId xmlns="" xmlns:a16="http://schemas.microsoft.com/office/drawing/2014/main" id="{3077A733-DD9A-4D67-891D-04D42AEFBBA8}"/>
                    </a:ext>
                  </a:extLst>
                </p:cNvPr>
                <p:cNvGrpSpPr/>
                <p:nvPr/>
              </p:nvGrpSpPr>
              <p:grpSpPr>
                <a:xfrm>
                  <a:off x="73233" y="6586329"/>
                  <a:ext cx="7783901" cy="271671"/>
                  <a:chOff x="275920" y="6177152"/>
                  <a:chExt cx="12141726" cy="316724"/>
                </a:xfrm>
              </p:grpSpPr>
              <p:grpSp>
                <p:nvGrpSpPr>
                  <p:cNvPr id="28" name="Shape 124">
                    <a:extLst>
                      <a:ext uri="{FF2B5EF4-FFF2-40B4-BE49-F238E27FC236}">
                        <a16:creationId xmlns="" xmlns:a16="http://schemas.microsoft.com/office/drawing/2014/main" id="{2E49042E-69C7-43B8-B1E7-A7822EC5F906}"/>
                      </a:ext>
                    </a:extLst>
                  </p:cNvPr>
                  <p:cNvGrpSpPr/>
                  <p:nvPr/>
                </p:nvGrpSpPr>
                <p:grpSpPr>
                  <a:xfrm>
                    <a:off x="275920" y="6177152"/>
                    <a:ext cx="9903157" cy="314210"/>
                    <a:chOff x="1241427" y="6086476"/>
                    <a:chExt cx="10275116" cy="402524"/>
                  </a:xfrm>
                </p:grpSpPr>
                <p:sp>
                  <p:nvSpPr>
                    <p:cNvPr id="31" name="Shape 125">
                      <a:extLst>
                        <a:ext uri="{FF2B5EF4-FFF2-40B4-BE49-F238E27FC236}">
                          <a16:creationId xmlns="" xmlns:a16="http://schemas.microsoft.com/office/drawing/2014/main" id="{CB6F3AC0-2DA6-44ED-87F8-8EA13C06441A}"/>
                        </a:ext>
                      </a:extLst>
                    </p:cNvPr>
                    <p:cNvSpPr/>
                    <p:nvPr/>
                  </p:nvSpPr>
                  <p:spPr>
                    <a:xfrm>
                      <a:off x="1241427" y="6089312"/>
                      <a:ext cx="2532300" cy="395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100" dirty="0">
                          <a:solidFill>
                            <a:schemeClr val="bg1"/>
                          </a:solidFill>
                          <a:latin typeface="Calibri"/>
                          <a:ea typeface="Calibri"/>
                          <a:cs typeface="Calibri"/>
                          <a:sym typeface="Calibri"/>
                        </a:rPr>
                        <a:t>Problem Overview</a:t>
                      </a:r>
                    </a:p>
                  </p:txBody>
                </p:sp>
                <p:sp>
                  <p:nvSpPr>
                    <p:cNvPr id="32" name="Shape 126">
                      <a:extLst>
                        <a:ext uri="{FF2B5EF4-FFF2-40B4-BE49-F238E27FC236}">
                          <a16:creationId xmlns="" xmlns:a16="http://schemas.microsoft.com/office/drawing/2014/main" id="{6BB7E898-9A45-476E-8B10-787BC5F9564A}"/>
                        </a:ext>
                      </a:extLst>
                    </p:cNvPr>
                    <p:cNvSpPr/>
                    <p:nvPr/>
                  </p:nvSpPr>
                  <p:spPr>
                    <a:xfrm>
                      <a:off x="3747906" y="6093598"/>
                      <a:ext cx="2820900" cy="395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00" dirty="0">
                          <a:solidFill>
                            <a:schemeClr val="bg1"/>
                          </a:solidFill>
                          <a:latin typeface="Calibri"/>
                          <a:ea typeface="Calibri"/>
                          <a:cs typeface="Calibri"/>
                          <a:sym typeface="Calibri"/>
                        </a:rPr>
                        <a:t>Business Understanding</a:t>
                      </a:r>
                    </a:p>
                  </p:txBody>
                </p:sp>
                <p:sp>
                  <p:nvSpPr>
                    <p:cNvPr id="33" name="Shape 127">
                      <a:extLst>
                        <a:ext uri="{FF2B5EF4-FFF2-40B4-BE49-F238E27FC236}">
                          <a16:creationId xmlns="" xmlns:a16="http://schemas.microsoft.com/office/drawing/2014/main" id="{6AB90529-2F57-4566-93D2-59FAB84F8070}"/>
                        </a:ext>
                      </a:extLst>
                    </p:cNvPr>
                    <p:cNvSpPr/>
                    <p:nvPr/>
                  </p:nvSpPr>
                  <p:spPr>
                    <a:xfrm>
                      <a:off x="6460454" y="6086476"/>
                      <a:ext cx="2528400" cy="395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00" b="1" dirty="0">
                          <a:solidFill>
                            <a:schemeClr val="bg1"/>
                          </a:solidFill>
                          <a:latin typeface="Calibri"/>
                          <a:ea typeface="Calibri"/>
                          <a:cs typeface="Calibri"/>
                          <a:sym typeface="Calibri"/>
                        </a:rPr>
                        <a:t>Predictive Analytics</a:t>
                      </a:r>
                    </a:p>
                  </p:txBody>
                </p:sp>
                <p:sp>
                  <p:nvSpPr>
                    <p:cNvPr id="34" name="Shape 128">
                      <a:extLst>
                        <a:ext uri="{FF2B5EF4-FFF2-40B4-BE49-F238E27FC236}">
                          <a16:creationId xmlns="" xmlns:a16="http://schemas.microsoft.com/office/drawing/2014/main" id="{67F888F8-D3AA-4C04-B97C-FE20E7767C53}"/>
                        </a:ext>
                      </a:extLst>
                    </p:cNvPr>
                    <p:cNvSpPr/>
                    <p:nvPr/>
                  </p:nvSpPr>
                  <p:spPr>
                    <a:xfrm>
                      <a:off x="8872343" y="6093600"/>
                      <a:ext cx="2644200" cy="395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100" b="1" dirty="0">
                          <a:latin typeface="Calibri"/>
                          <a:ea typeface="Calibri"/>
                          <a:cs typeface="Calibri"/>
                          <a:sym typeface="Calibri"/>
                        </a:rPr>
                        <a:t>Descriptive Analytics</a:t>
                      </a:r>
                    </a:p>
                  </p:txBody>
                </p:sp>
              </p:grpSp>
              <p:sp>
                <p:nvSpPr>
                  <p:cNvPr id="30" name="Shape 129">
                    <a:extLst>
                      <a:ext uri="{FF2B5EF4-FFF2-40B4-BE49-F238E27FC236}">
                        <a16:creationId xmlns="" xmlns:a16="http://schemas.microsoft.com/office/drawing/2014/main" id="{F36D79CB-EFF3-4C87-A22A-B346A36AAAFF}"/>
                      </a:ext>
                    </a:extLst>
                  </p:cNvPr>
                  <p:cNvSpPr/>
                  <p:nvPr/>
                </p:nvSpPr>
                <p:spPr>
                  <a:xfrm>
                    <a:off x="10100447" y="6185476"/>
                    <a:ext cx="2317200" cy="308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00" dirty="0">
                        <a:solidFill>
                          <a:schemeClr val="lt1"/>
                        </a:solidFill>
                        <a:latin typeface="Calibri"/>
                        <a:ea typeface="Calibri"/>
                        <a:cs typeface="Calibri"/>
                        <a:sym typeface="Calibri"/>
                      </a:rPr>
                      <a:t>Recommendations</a:t>
                    </a:r>
                  </a:p>
                </p:txBody>
              </p:sp>
            </p:grpSp>
            <p:sp>
              <p:nvSpPr>
                <p:cNvPr id="35" name="Shape 54">
                  <a:extLst>
                    <a:ext uri="{FF2B5EF4-FFF2-40B4-BE49-F238E27FC236}">
                      <a16:creationId xmlns="" xmlns:a16="http://schemas.microsoft.com/office/drawing/2014/main" id="{4BDC94CC-DBA3-4E0D-8CDE-6E6006C35046}"/>
                    </a:ext>
                  </a:extLst>
                </p:cNvPr>
                <p:cNvSpPr/>
                <p:nvPr/>
              </p:nvSpPr>
              <p:spPr>
                <a:xfrm>
                  <a:off x="7960776" y="6594087"/>
                  <a:ext cx="1183223" cy="263913"/>
                </a:xfrm>
                <a:custGeom>
                  <a:avLst/>
                  <a:gdLst/>
                  <a:ahLst/>
                  <a:cxnLst/>
                  <a:rect l="0" t="0" r="0" b="0"/>
                  <a:pathLst>
                    <a:path w="120000" h="120000" extrusionOk="0">
                      <a:moveTo>
                        <a:pt x="0" y="119944"/>
                      </a:moveTo>
                      <a:lnTo>
                        <a:pt x="119964" y="119944"/>
                      </a:lnTo>
                      <a:lnTo>
                        <a:pt x="119964" y="0"/>
                      </a:lnTo>
                      <a:lnTo>
                        <a:pt x="0" y="0"/>
                      </a:lnTo>
                      <a:lnTo>
                        <a:pt x="0" y="119944"/>
                      </a:lnTo>
                      <a:close/>
                    </a:path>
                  </a:pathLst>
                </a:custGeom>
                <a:solidFill>
                  <a:srgbClr val="FFFFFF"/>
                </a:solidFill>
                <a:ln>
                  <a:noFill/>
                </a:ln>
              </p:spPr>
              <p:txBody>
                <a:bodyPr wrap="square"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grpSp>
          <p:sp>
            <p:nvSpPr>
              <p:cNvPr id="36" name="Shape 53">
                <a:extLst>
                  <a:ext uri="{FF2B5EF4-FFF2-40B4-BE49-F238E27FC236}">
                    <a16:creationId xmlns="" xmlns:a16="http://schemas.microsoft.com/office/drawing/2014/main" id="{3663803E-EC4D-4501-8BB8-F073C5789CDF}"/>
                  </a:ext>
                </a:extLst>
              </p:cNvPr>
              <p:cNvSpPr/>
              <p:nvPr/>
            </p:nvSpPr>
            <p:spPr>
              <a:xfrm>
                <a:off x="8088728" y="6663437"/>
                <a:ext cx="951629" cy="145932"/>
              </a:xfrm>
              <a:prstGeom prst="rect">
                <a:avLst/>
              </a:prstGeom>
              <a:blipFill rotWithShape="1">
                <a:blip r:embed="rId5">
                  <a:alphaModFix/>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a:blipFill>
              <a:ln>
                <a:noFill/>
              </a:ln>
            </p:spPr>
            <p:txBody>
              <a:bodyPr wrap="square"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grpSp>
      </p:grpSp>
      <p:sp>
        <p:nvSpPr>
          <p:cNvPr id="42" name="Shape 246">
            <a:extLst>
              <a:ext uri="{FF2B5EF4-FFF2-40B4-BE49-F238E27FC236}">
                <a16:creationId xmlns="" xmlns:a16="http://schemas.microsoft.com/office/drawing/2014/main" id="{E821E400-2B1A-43DA-A390-CFAE8C266A1A}"/>
              </a:ext>
            </a:extLst>
          </p:cNvPr>
          <p:cNvSpPr txBox="1"/>
          <p:nvPr/>
        </p:nvSpPr>
        <p:spPr>
          <a:xfrm>
            <a:off x="-33274" y="1669774"/>
            <a:ext cx="4379988" cy="977174"/>
          </a:xfrm>
          <a:custGeom>
            <a:avLst/>
            <a:gdLst>
              <a:gd name="connsiteX0" fmla="*/ 0 w 5360649"/>
              <a:gd name="connsiteY0" fmla="*/ 0 h 797230"/>
              <a:gd name="connsiteX1" fmla="*/ 5360649 w 5360649"/>
              <a:gd name="connsiteY1" fmla="*/ 0 h 797230"/>
              <a:gd name="connsiteX2" fmla="*/ 5360649 w 5360649"/>
              <a:gd name="connsiteY2" fmla="*/ 797230 h 797230"/>
              <a:gd name="connsiteX3" fmla="*/ 0 w 5360649"/>
              <a:gd name="connsiteY3" fmla="*/ 797230 h 797230"/>
              <a:gd name="connsiteX4" fmla="*/ 0 w 5360649"/>
              <a:gd name="connsiteY4" fmla="*/ 0 h 797230"/>
              <a:gd name="connsiteX0" fmla="*/ 0 w 5360649"/>
              <a:gd name="connsiteY0" fmla="*/ 0 h 797230"/>
              <a:gd name="connsiteX1" fmla="*/ 5095606 w 5360649"/>
              <a:gd name="connsiteY1" fmla="*/ 26504 h 797230"/>
              <a:gd name="connsiteX2" fmla="*/ 5360649 w 5360649"/>
              <a:gd name="connsiteY2" fmla="*/ 797230 h 797230"/>
              <a:gd name="connsiteX3" fmla="*/ 0 w 5360649"/>
              <a:gd name="connsiteY3" fmla="*/ 797230 h 797230"/>
              <a:gd name="connsiteX4" fmla="*/ 0 w 5360649"/>
              <a:gd name="connsiteY4" fmla="*/ 0 h 79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0649" h="797230">
                <a:moveTo>
                  <a:pt x="0" y="0"/>
                </a:moveTo>
                <a:lnTo>
                  <a:pt x="5095606" y="26504"/>
                </a:lnTo>
                <a:lnTo>
                  <a:pt x="5360649" y="797230"/>
                </a:lnTo>
                <a:lnTo>
                  <a:pt x="0" y="797230"/>
                </a:lnTo>
                <a:lnTo>
                  <a:pt x="0" y="0"/>
                </a:lnTo>
                <a:close/>
              </a:path>
            </a:pathLst>
          </a:custGeom>
          <a:solidFill>
            <a:schemeClr val="accent2">
              <a:lumMod val="20000"/>
              <a:lumOff val="80000"/>
            </a:schemeClr>
          </a:solidFill>
          <a:ln>
            <a:noFill/>
          </a:ln>
        </p:spPr>
        <p:txBody>
          <a:bodyPr wrap="square" lIns="91425" tIns="91425" rIns="91425" bIns="91425" anchor="t" anchorCtr="0">
            <a:noAutofit/>
          </a:bodyPr>
          <a:lstStyle/>
          <a:p>
            <a:pPr lvl="0" algn="ctr">
              <a:spcBef>
                <a:spcPts val="0"/>
              </a:spcBef>
              <a:buNone/>
            </a:pPr>
            <a:r>
              <a:rPr lang="en-US" sz="2400" b="1" dirty="0">
                <a:ea typeface="Comfortaa"/>
                <a:cs typeface="Comfortaa"/>
                <a:sym typeface="Comfortaa"/>
              </a:rPr>
              <a:t>An alternative perspective on the problem objective . . . </a:t>
            </a:r>
          </a:p>
          <a:p>
            <a:pPr lvl="0" algn="ctr">
              <a:lnSpc>
                <a:spcPct val="200000"/>
              </a:lnSpc>
              <a:spcBef>
                <a:spcPts val="0"/>
              </a:spcBef>
              <a:buNone/>
            </a:pPr>
            <a:endParaRPr lang="en-US" sz="2400" b="1" dirty="0">
              <a:ea typeface="Comfortaa"/>
              <a:cs typeface="Comfortaa"/>
              <a:sym typeface="Comfortaa"/>
            </a:endParaRPr>
          </a:p>
        </p:txBody>
      </p:sp>
      <p:sp>
        <p:nvSpPr>
          <p:cNvPr id="44" name="Shape 246">
            <a:extLst>
              <a:ext uri="{FF2B5EF4-FFF2-40B4-BE49-F238E27FC236}">
                <a16:creationId xmlns="" xmlns:a16="http://schemas.microsoft.com/office/drawing/2014/main" id="{113BF603-DA2B-46C3-B24B-8AE8E09CEC37}"/>
              </a:ext>
            </a:extLst>
          </p:cNvPr>
          <p:cNvSpPr txBox="1"/>
          <p:nvPr/>
        </p:nvSpPr>
        <p:spPr>
          <a:xfrm>
            <a:off x="752172" y="2946565"/>
            <a:ext cx="7628360" cy="1344300"/>
          </a:xfrm>
          <a:prstGeom prst="rect">
            <a:avLst/>
          </a:prstGeom>
          <a:noFill/>
          <a:ln>
            <a:noFill/>
          </a:ln>
        </p:spPr>
        <p:txBody>
          <a:bodyPr wrap="square" lIns="91425" tIns="91425" rIns="91425" bIns="91425" anchor="t" anchorCtr="0">
            <a:noAutofit/>
          </a:bodyPr>
          <a:lstStyle/>
          <a:p>
            <a:pPr lvl="0" algn="ctr">
              <a:lnSpc>
                <a:spcPct val="200000"/>
              </a:lnSpc>
              <a:spcBef>
                <a:spcPts val="0"/>
              </a:spcBef>
              <a:buNone/>
            </a:pPr>
            <a:endParaRPr lang="en-US" sz="2400" b="1" dirty="0">
              <a:ea typeface="Comfortaa"/>
              <a:cs typeface="Comfortaa"/>
              <a:sym typeface="Comfortaa"/>
            </a:endParaRPr>
          </a:p>
          <a:p>
            <a:pPr lvl="0" algn="ctr">
              <a:lnSpc>
                <a:spcPct val="200000"/>
              </a:lnSpc>
              <a:spcBef>
                <a:spcPts val="0"/>
              </a:spcBef>
              <a:buNone/>
            </a:pPr>
            <a:endParaRPr lang="en-US" sz="2400" b="1" dirty="0">
              <a:ea typeface="Comfortaa"/>
              <a:cs typeface="Comfortaa"/>
              <a:sym typeface="Comfortaa"/>
            </a:endParaRPr>
          </a:p>
        </p:txBody>
      </p:sp>
      <p:sp>
        <p:nvSpPr>
          <p:cNvPr id="45" name="Shape 246">
            <a:extLst>
              <a:ext uri="{FF2B5EF4-FFF2-40B4-BE49-F238E27FC236}">
                <a16:creationId xmlns="" xmlns:a16="http://schemas.microsoft.com/office/drawing/2014/main" id="{130CDFE4-2770-42C2-A32F-18B285C5DC30}"/>
              </a:ext>
            </a:extLst>
          </p:cNvPr>
          <p:cNvSpPr txBox="1"/>
          <p:nvPr/>
        </p:nvSpPr>
        <p:spPr>
          <a:xfrm>
            <a:off x="4738352" y="4290866"/>
            <a:ext cx="4485500" cy="1073650"/>
          </a:xfrm>
          <a:custGeom>
            <a:avLst/>
            <a:gdLst>
              <a:gd name="connsiteX0" fmla="*/ 0 w 6106702"/>
              <a:gd name="connsiteY0" fmla="*/ 0 h 1009879"/>
              <a:gd name="connsiteX1" fmla="*/ 6106702 w 6106702"/>
              <a:gd name="connsiteY1" fmla="*/ 0 h 1009879"/>
              <a:gd name="connsiteX2" fmla="*/ 6106702 w 6106702"/>
              <a:gd name="connsiteY2" fmla="*/ 1009879 h 1009879"/>
              <a:gd name="connsiteX3" fmla="*/ 0 w 6106702"/>
              <a:gd name="connsiteY3" fmla="*/ 1009879 h 1009879"/>
              <a:gd name="connsiteX4" fmla="*/ 0 w 6106702"/>
              <a:gd name="connsiteY4" fmla="*/ 0 h 1009879"/>
              <a:gd name="connsiteX0" fmla="*/ 278295 w 6106702"/>
              <a:gd name="connsiteY0" fmla="*/ 145774 h 1009879"/>
              <a:gd name="connsiteX1" fmla="*/ 6106702 w 6106702"/>
              <a:gd name="connsiteY1" fmla="*/ 0 h 1009879"/>
              <a:gd name="connsiteX2" fmla="*/ 6106702 w 6106702"/>
              <a:gd name="connsiteY2" fmla="*/ 1009879 h 1009879"/>
              <a:gd name="connsiteX3" fmla="*/ 0 w 6106702"/>
              <a:gd name="connsiteY3" fmla="*/ 1009879 h 1009879"/>
              <a:gd name="connsiteX4" fmla="*/ 278295 w 6106702"/>
              <a:gd name="connsiteY4" fmla="*/ 145774 h 1009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6702" h="1009879">
                <a:moveTo>
                  <a:pt x="278295" y="145774"/>
                </a:moveTo>
                <a:lnTo>
                  <a:pt x="6106702" y="0"/>
                </a:lnTo>
                <a:lnTo>
                  <a:pt x="6106702" y="1009879"/>
                </a:lnTo>
                <a:lnTo>
                  <a:pt x="0" y="1009879"/>
                </a:lnTo>
                <a:lnTo>
                  <a:pt x="278295" y="145774"/>
                </a:lnTo>
                <a:close/>
              </a:path>
            </a:pathLst>
          </a:custGeom>
          <a:solidFill>
            <a:schemeClr val="tx2">
              <a:lumMod val="20000"/>
              <a:lumOff val="80000"/>
            </a:schemeClr>
          </a:solidFill>
          <a:ln>
            <a:noFill/>
          </a:ln>
        </p:spPr>
        <p:txBody>
          <a:bodyPr wrap="square" lIns="91425" tIns="91425" rIns="91425" bIns="91425" anchor="t" anchorCtr="0">
            <a:noAutofit/>
          </a:bodyPr>
          <a:lstStyle/>
          <a:p>
            <a:pPr algn="ctr"/>
            <a:r>
              <a:rPr lang="en-US" sz="2800" b="1" dirty="0">
                <a:ea typeface="Comfortaa"/>
                <a:cs typeface="Comfortaa"/>
                <a:sym typeface="Comfortaa"/>
              </a:rPr>
              <a:t>Discovering associations </a:t>
            </a:r>
          </a:p>
          <a:p>
            <a:pPr algn="ctr"/>
            <a:r>
              <a:rPr lang="en-US" sz="2800" b="1" dirty="0">
                <a:ea typeface="Comfortaa"/>
                <a:cs typeface="Comfortaa"/>
                <a:sym typeface="Comfortaa"/>
              </a:rPr>
              <a:t>between rental properties</a:t>
            </a:r>
          </a:p>
          <a:p>
            <a:pPr lvl="0" algn="ctr">
              <a:lnSpc>
                <a:spcPct val="200000"/>
              </a:lnSpc>
              <a:spcBef>
                <a:spcPts val="0"/>
              </a:spcBef>
              <a:buNone/>
            </a:pPr>
            <a:r>
              <a:rPr lang="en-US" sz="2000" b="1" dirty="0">
                <a:ea typeface="Comfortaa"/>
                <a:cs typeface="Comfortaa"/>
                <a:sym typeface="Comfortaa"/>
              </a:rPr>
              <a:t>:</a:t>
            </a:r>
          </a:p>
          <a:p>
            <a:pPr lvl="0" algn="ctr">
              <a:lnSpc>
                <a:spcPct val="200000"/>
              </a:lnSpc>
              <a:spcBef>
                <a:spcPts val="0"/>
              </a:spcBef>
              <a:buNone/>
            </a:pPr>
            <a:endParaRPr lang="en-US" sz="2400" b="1" dirty="0">
              <a:ea typeface="Comfortaa"/>
              <a:cs typeface="Comfortaa"/>
              <a:sym typeface="Comfortaa"/>
            </a:endParaRPr>
          </a:p>
          <a:p>
            <a:pPr lvl="0" algn="ctr">
              <a:lnSpc>
                <a:spcPct val="200000"/>
              </a:lnSpc>
              <a:spcBef>
                <a:spcPts val="0"/>
              </a:spcBef>
              <a:buNone/>
            </a:pPr>
            <a:endParaRPr lang="en-US" sz="2400" b="1" dirty="0">
              <a:ea typeface="Comfortaa"/>
              <a:cs typeface="Comfortaa"/>
              <a:sym typeface="Comfortaa"/>
            </a:endParaRPr>
          </a:p>
        </p:txBody>
      </p:sp>
    </p:spTree>
    <p:extLst>
      <p:ext uri="{BB962C8B-B14F-4D97-AF65-F5344CB8AC3E}">
        <p14:creationId xmlns:p14="http://schemas.microsoft.com/office/powerpoint/2010/main" val="960102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4" name="Shape 246">
            <a:extLst>
              <a:ext uri="{FF2B5EF4-FFF2-40B4-BE49-F238E27FC236}">
                <a16:creationId xmlns="" xmlns:a16="http://schemas.microsoft.com/office/drawing/2014/main" id="{113BF603-DA2B-46C3-B24B-8AE8E09CEC37}"/>
              </a:ext>
            </a:extLst>
          </p:cNvPr>
          <p:cNvSpPr txBox="1"/>
          <p:nvPr/>
        </p:nvSpPr>
        <p:spPr>
          <a:xfrm>
            <a:off x="752172" y="2946565"/>
            <a:ext cx="7628360" cy="1344300"/>
          </a:xfrm>
          <a:prstGeom prst="rect">
            <a:avLst/>
          </a:prstGeom>
          <a:noFill/>
          <a:ln>
            <a:noFill/>
          </a:ln>
        </p:spPr>
        <p:txBody>
          <a:bodyPr wrap="square" lIns="91425" tIns="91425" rIns="91425" bIns="91425" anchor="t" anchorCtr="0">
            <a:noAutofit/>
          </a:bodyPr>
          <a:lstStyle/>
          <a:p>
            <a:pPr lvl="0" algn="ctr">
              <a:lnSpc>
                <a:spcPct val="200000"/>
              </a:lnSpc>
              <a:spcBef>
                <a:spcPts val="0"/>
              </a:spcBef>
              <a:buNone/>
            </a:pPr>
            <a:endParaRPr lang="en-US" sz="2400" b="1" dirty="0">
              <a:ea typeface="Comfortaa"/>
              <a:cs typeface="Comfortaa"/>
              <a:sym typeface="Comfortaa"/>
            </a:endParaRPr>
          </a:p>
          <a:p>
            <a:pPr lvl="0" algn="ctr">
              <a:lnSpc>
                <a:spcPct val="200000"/>
              </a:lnSpc>
              <a:spcBef>
                <a:spcPts val="0"/>
              </a:spcBef>
              <a:buNone/>
            </a:pPr>
            <a:endParaRPr lang="en-US" sz="2400" b="1" dirty="0">
              <a:ea typeface="Comfortaa"/>
              <a:cs typeface="Comfortaa"/>
              <a:sym typeface="Comfortaa"/>
            </a:endParaRPr>
          </a:p>
        </p:txBody>
      </p:sp>
      <p:graphicFrame>
        <p:nvGraphicFramePr>
          <p:cNvPr id="46" name="Diagram 45">
            <a:extLst>
              <a:ext uri="{FF2B5EF4-FFF2-40B4-BE49-F238E27FC236}">
                <a16:creationId xmlns="" xmlns:a16="http://schemas.microsoft.com/office/drawing/2014/main" id="{DED0C0EF-3696-4961-9F5C-67FCA9ECB0A3}"/>
              </a:ext>
            </a:extLst>
          </p:cNvPr>
          <p:cNvGraphicFramePr/>
          <p:nvPr>
            <p:extLst>
              <p:ext uri="{D42A27DB-BD31-4B8C-83A1-F6EECF244321}">
                <p14:modId xmlns:p14="http://schemas.microsoft.com/office/powerpoint/2010/main" val="3530381064"/>
              </p:ext>
            </p:extLst>
          </p:nvPr>
        </p:nvGraphicFramePr>
        <p:xfrm>
          <a:off x="624680" y="1259799"/>
          <a:ext cx="5760721" cy="44368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7" name="Shape 87">
            <a:extLst>
              <a:ext uri="{FF2B5EF4-FFF2-40B4-BE49-F238E27FC236}">
                <a16:creationId xmlns="" xmlns:a16="http://schemas.microsoft.com/office/drawing/2014/main" id="{F7A956CD-FF73-47E8-BE9D-162B6752A94D}"/>
              </a:ext>
            </a:extLst>
          </p:cNvPr>
          <p:cNvSpPr/>
          <p:nvPr/>
        </p:nvSpPr>
        <p:spPr>
          <a:xfrm>
            <a:off x="0" y="0"/>
            <a:ext cx="9144000" cy="973677"/>
          </a:xfrm>
          <a:custGeom>
            <a:avLst/>
            <a:gdLst/>
            <a:ahLst/>
            <a:cxnLst/>
            <a:rect l="0" t="0" r="0" b="0"/>
            <a:pathLst>
              <a:path w="120000" h="120000" extrusionOk="0">
                <a:moveTo>
                  <a:pt x="0" y="119999"/>
                </a:moveTo>
                <a:lnTo>
                  <a:pt x="119994" y="119999"/>
                </a:lnTo>
                <a:lnTo>
                  <a:pt x="119994" y="0"/>
                </a:lnTo>
                <a:lnTo>
                  <a:pt x="0" y="0"/>
                </a:lnTo>
                <a:lnTo>
                  <a:pt x="0" y="119999"/>
                </a:lnTo>
                <a:close/>
              </a:path>
            </a:pathLst>
          </a:custGeom>
          <a:solidFill>
            <a:schemeClr val="accent1">
              <a:lumMod val="40000"/>
              <a:lumOff val="60000"/>
            </a:schemeClr>
          </a:solidFill>
          <a:ln>
            <a:noFill/>
          </a:ln>
        </p:spPr>
        <p:txBody>
          <a:bodyPr wrap="square" lIns="0" tIns="0" rIns="0" bIns="0" anchor="t" anchorCtr="0">
            <a:noAutofit/>
          </a:bodyPr>
          <a:lstStyle/>
          <a:p>
            <a:pPr lvl="0"/>
            <a:r>
              <a:rPr lang="en-US" sz="2800" b="1" dirty="0">
                <a:solidFill>
                  <a:schemeClr val="dk1"/>
                </a:solidFill>
                <a:ea typeface="Calibri"/>
                <a:cs typeface="Calibri"/>
                <a:sym typeface="Calibri"/>
              </a:rPr>
              <a:t> Association Rule Mining yields marginal revenue of $52,000</a:t>
            </a:r>
          </a:p>
          <a:p>
            <a:pPr lvl="0"/>
            <a:r>
              <a:rPr lang="en-US" sz="2800" b="1" dirty="0">
                <a:solidFill>
                  <a:schemeClr val="dk1"/>
                </a:solidFill>
                <a:ea typeface="Calibri"/>
                <a:cs typeface="Calibri"/>
                <a:sym typeface="Calibri"/>
              </a:rPr>
              <a:t> from additional website visits</a:t>
            </a:r>
            <a:endParaRPr sz="2800" b="1" dirty="0">
              <a:solidFill>
                <a:schemeClr val="dk1"/>
              </a:solidFill>
              <a:latin typeface="Calibri"/>
              <a:ea typeface="Calibri"/>
              <a:cs typeface="Calibri"/>
              <a:sym typeface="Calibri"/>
            </a:endParaRPr>
          </a:p>
        </p:txBody>
      </p:sp>
      <p:grpSp>
        <p:nvGrpSpPr>
          <p:cNvPr id="5" name="Group 4">
            <a:extLst>
              <a:ext uri="{FF2B5EF4-FFF2-40B4-BE49-F238E27FC236}">
                <a16:creationId xmlns="" xmlns:a16="http://schemas.microsoft.com/office/drawing/2014/main" id="{37D075FE-BC9A-47B0-8357-2A7966033FD9}"/>
              </a:ext>
            </a:extLst>
          </p:cNvPr>
          <p:cNvGrpSpPr/>
          <p:nvPr/>
        </p:nvGrpSpPr>
        <p:grpSpPr>
          <a:xfrm>
            <a:off x="6894154" y="986815"/>
            <a:ext cx="2249846" cy="3844913"/>
            <a:chOff x="7061751" y="972652"/>
            <a:chExt cx="1652835" cy="3844913"/>
          </a:xfrm>
        </p:grpSpPr>
        <p:pic>
          <p:nvPicPr>
            <p:cNvPr id="48" name="Shape 287">
              <a:extLst>
                <a:ext uri="{FF2B5EF4-FFF2-40B4-BE49-F238E27FC236}">
                  <a16:creationId xmlns="" xmlns:a16="http://schemas.microsoft.com/office/drawing/2014/main" id="{703B7E56-D836-41D4-8BE7-D099D6D28303}"/>
                </a:ext>
              </a:extLst>
            </p:cNvPr>
            <p:cNvPicPr preferRelativeResize="0"/>
            <p:nvPr/>
          </p:nvPicPr>
          <p:blipFill>
            <a:blip r:embed="rId8">
              <a:alphaModFix/>
            </a:blip>
            <a:stretch>
              <a:fillRect/>
            </a:stretch>
          </p:blipFill>
          <p:spPr>
            <a:xfrm>
              <a:off x="7061751" y="972652"/>
              <a:ext cx="1652835" cy="1820240"/>
            </a:xfrm>
            <a:prstGeom prst="rect">
              <a:avLst/>
            </a:prstGeom>
            <a:noFill/>
            <a:ln>
              <a:noFill/>
            </a:ln>
          </p:spPr>
        </p:pic>
        <p:pic>
          <p:nvPicPr>
            <p:cNvPr id="50" name="Shape 288">
              <a:extLst>
                <a:ext uri="{FF2B5EF4-FFF2-40B4-BE49-F238E27FC236}">
                  <a16:creationId xmlns="" xmlns:a16="http://schemas.microsoft.com/office/drawing/2014/main" id="{8C8FC439-DF4A-4EDF-A44A-AB3791003849}"/>
                </a:ext>
              </a:extLst>
            </p:cNvPr>
            <p:cNvPicPr preferRelativeResize="0"/>
            <p:nvPr/>
          </p:nvPicPr>
          <p:blipFill>
            <a:blip r:embed="rId9">
              <a:alphaModFix/>
            </a:blip>
            <a:stretch>
              <a:fillRect/>
            </a:stretch>
          </p:blipFill>
          <p:spPr>
            <a:xfrm>
              <a:off x="7061751" y="2792893"/>
              <a:ext cx="1652835" cy="2024672"/>
            </a:xfrm>
            <a:prstGeom prst="rect">
              <a:avLst/>
            </a:prstGeom>
            <a:noFill/>
            <a:ln>
              <a:noFill/>
            </a:ln>
          </p:spPr>
        </p:pic>
      </p:grpSp>
      <p:pic>
        <p:nvPicPr>
          <p:cNvPr id="51" name="Shape 289">
            <a:extLst>
              <a:ext uri="{FF2B5EF4-FFF2-40B4-BE49-F238E27FC236}">
                <a16:creationId xmlns="" xmlns:a16="http://schemas.microsoft.com/office/drawing/2014/main" id="{8B698BFC-269D-40C5-B195-6E618367604C}"/>
              </a:ext>
            </a:extLst>
          </p:cNvPr>
          <p:cNvPicPr preferRelativeResize="0"/>
          <p:nvPr/>
        </p:nvPicPr>
        <p:blipFill>
          <a:blip r:embed="rId10">
            <a:alphaModFix/>
          </a:blip>
          <a:stretch>
            <a:fillRect/>
          </a:stretch>
        </p:blipFill>
        <p:spPr>
          <a:xfrm>
            <a:off x="6894154" y="4659952"/>
            <a:ext cx="2249846" cy="1948279"/>
          </a:xfrm>
          <a:prstGeom prst="rect">
            <a:avLst/>
          </a:prstGeom>
          <a:noFill/>
          <a:ln>
            <a:noFill/>
          </a:ln>
        </p:spPr>
      </p:pic>
      <p:sp>
        <p:nvSpPr>
          <p:cNvPr id="54" name="Shape 277">
            <a:extLst>
              <a:ext uri="{FF2B5EF4-FFF2-40B4-BE49-F238E27FC236}">
                <a16:creationId xmlns="" xmlns:a16="http://schemas.microsoft.com/office/drawing/2014/main" id="{BA888DB2-13EB-424B-918D-C300ABCBF6F7}"/>
              </a:ext>
            </a:extLst>
          </p:cNvPr>
          <p:cNvSpPr txBox="1"/>
          <p:nvPr/>
        </p:nvSpPr>
        <p:spPr>
          <a:xfrm>
            <a:off x="985394" y="5485775"/>
            <a:ext cx="7676400" cy="769500"/>
          </a:xfrm>
          <a:prstGeom prst="rect">
            <a:avLst/>
          </a:prstGeom>
          <a:noFill/>
          <a:ln>
            <a:noFill/>
          </a:ln>
        </p:spPr>
        <p:txBody>
          <a:bodyPr wrap="square" lIns="91425" tIns="91425" rIns="91425" bIns="91425" anchor="t" anchorCtr="0">
            <a:noAutofit/>
          </a:bodyPr>
          <a:lstStyle/>
          <a:p>
            <a:pPr lvl="0" rtl="0">
              <a:spcBef>
                <a:spcPts val="0"/>
              </a:spcBef>
              <a:buNone/>
            </a:pPr>
            <a:endParaRPr sz="1500" dirty="0"/>
          </a:p>
          <a:p>
            <a:pPr lvl="0">
              <a:spcBef>
                <a:spcPts val="0"/>
              </a:spcBef>
              <a:buNone/>
            </a:pPr>
            <a:endParaRPr sz="1500" dirty="0"/>
          </a:p>
        </p:txBody>
      </p:sp>
      <p:grpSp>
        <p:nvGrpSpPr>
          <p:cNvPr id="9" name="Group 8">
            <a:extLst>
              <a:ext uri="{FF2B5EF4-FFF2-40B4-BE49-F238E27FC236}">
                <a16:creationId xmlns="" xmlns:a16="http://schemas.microsoft.com/office/drawing/2014/main" id="{96994325-37F4-4489-9F0D-EAA5A9F5EFF0}"/>
              </a:ext>
            </a:extLst>
          </p:cNvPr>
          <p:cNvGrpSpPr/>
          <p:nvPr/>
        </p:nvGrpSpPr>
        <p:grpSpPr>
          <a:xfrm>
            <a:off x="0" y="5793122"/>
            <a:ext cx="11474200" cy="1098277"/>
            <a:chOff x="0" y="5793122"/>
            <a:chExt cx="11474200" cy="1098277"/>
          </a:xfrm>
        </p:grpSpPr>
        <p:grpSp>
          <p:nvGrpSpPr>
            <p:cNvPr id="6" name="Group 5">
              <a:extLst>
                <a:ext uri="{FF2B5EF4-FFF2-40B4-BE49-F238E27FC236}">
                  <a16:creationId xmlns="" xmlns:a16="http://schemas.microsoft.com/office/drawing/2014/main" id="{284BEABF-E3DC-4CF2-BCE0-63D206D65710}"/>
                </a:ext>
              </a:extLst>
            </p:cNvPr>
            <p:cNvGrpSpPr/>
            <p:nvPr/>
          </p:nvGrpSpPr>
          <p:grpSpPr>
            <a:xfrm>
              <a:off x="0" y="5793122"/>
              <a:ext cx="11474200" cy="1098277"/>
              <a:chOff x="0" y="5793122"/>
              <a:chExt cx="11474200" cy="1098277"/>
            </a:xfrm>
          </p:grpSpPr>
          <p:pic>
            <p:nvPicPr>
              <p:cNvPr id="2052" name="Picture 4" descr="https://openclipart.org/image/800px/svg_to_png/279759/Generic-Cityscape-Skyline.png">
                <a:extLst>
                  <a:ext uri="{FF2B5EF4-FFF2-40B4-BE49-F238E27FC236}">
                    <a16:creationId xmlns="" xmlns:a16="http://schemas.microsoft.com/office/drawing/2014/main" id="{12B64027-7A8E-4184-9DF8-AE7FF8BDDF89}"/>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b="25770"/>
              <a:stretch/>
            </p:blipFill>
            <p:spPr bwMode="auto">
              <a:xfrm>
                <a:off x="0" y="5793122"/>
                <a:ext cx="5760720" cy="109827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https://openclipart.org/image/800px/svg_to_png/279759/Generic-Cityscape-Skyline.png">
                <a:extLst>
                  <a:ext uri="{FF2B5EF4-FFF2-40B4-BE49-F238E27FC236}">
                    <a16:creationId xmlns="" xmlns:a16="http://schemas.microsoft.com/office/drawing/2014/main" id="{C35C6687-473F-4BBA-B9BA-E156223073E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b="25770"/>
              <a:stretch/>
            </p:blipFill>
            <p:spPr bwMode="auto">
              <a:xfrm>
                <a:off x="5713480" y="5793122"/>
                <a:ext cx="5760720" cy="10982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 xmlns:a16="http://schemas.microsoft.com/office/drawing/2014/main" id="{8A19D18D-6B22-412E-A4A7-6C1BAEDF6DAF}"/>
                </a:ext>
              </a:extLst>
            </p:cNvPr>
            <p:cNvGrpSpPr/>
            <p:nvPr/>
          </p:nvGrpSpPr>
          <p:grpSpPr>
            <a:xfrm>
              <a:off x="36617" y="6601091"/>
              <a:ext cx="9070766" cy="271671"/>
              <a:chOff x="36617" y="6600567"/>
              <a:chExt cx="9070766" cy="271671"/>
            </a:xfrm>
          </p:grpSpPr>
          <p:grpSp>
            <p:nvGrpSpPr>
              <p:cNvPr id="7" name="Group 6">
                <a:extLst>
                  <a:ext uri="{FF2B5EF4-FFF2-40B4-BE49-F238E27FC236}">
                    <a16:creationId xmlns="" xmlns:a16="http://schemas.microsoft.com/office/drawing/2014/main" id="{3BEFC5CB-B3B5-4AA4-AF4D-A199BF2B804E}"/>
                  </a:ext>
                </a:extLst>
              </p:cNvPr>
              <p:cNvGrpSpPr/>
              <p:nvPr/>
            </p:nvGrpSpPr>
            <p:grpSpPr>
              <a:xfrm>
                <a:off x="36617" y="6600567"/>
                <a:ext cx="9070766" cy="271671"/>
                <a:chOff x="73233" y="6586329"/>
                <a:chExt cx="9070766" cy="271671"/>
              </a:xfrm>
            </p:grpSpPr>
            <p:grpSp>
              <p:nvGrpSpPr>
                <p:cNvPr id="26" name="Shape 123">
                  <a:extLst>
                    <a:ext uri="{FF2B5EF4-FFF2-40B4-BE49-F238E27FC236}">
                      <a16:creationId xmlns="" xmlns:a16="http://schemas.microsoft.com/office/drawing/2014/main" id="{3077A733-DD9A-4D67-891D-04D42AEFBBA8}"/>
                    </a:ext>
                  </a:extLst>
                </p:cNvPr>
                <p:cNvGrpSpPr/>
                <p:nvPr/>
              </p:nvGrpSpPr>
              <p:grpSpPr>
                <a:xfrm>
                  <a:off x="73233" y="6586329"/>
                  <a:ext cx="7783901" cy="271671"/>
                  <a:chOff x="275920" y="6177152"/>
                  <a:chExt cx="12141726" cy="316724"/>
                </a:xfrm>
              </p:grpSpPr>
              <p:grpSp>
                <p:nvGrpSpPr>
                  <p:cNvPr id="28" name="Shape 124">
                    <a:extLst>
                      <a:ext uri="{FF2B5EF4-FFF2-40B4-BE49-F238E27FC236}">
                        <a16:creationId xmlns="" xmlns:a16="http://schemas.microsoft.com/office/drawing/2014/main" id="{2E49042E-69C7-43B8-B1E7-A7822EC5F906}"/>
                      </a:ext>
                    </a:extLst>
                  </p:cNvPr>
                  <p:cNvGrpSpPr/>
                  <p:nvPr/>
                </p:nvGrpSpPr>
                <p:grpSpPr>
                  <a:xfrm>
                    <a:off x="275920" y="6177152"/>
                    <a:ext cx="9903157" cy="314210"/>
                    <a:chOff x="1241427" y="6086476"/>
                    <a:chExt cx="10275116" cy="402524"/>
                  </a:xfrm>
                </p:grpSpPr>
                <p:sp>
                  <p:nvSpPr>
                    <p:cNvPr id="31" name="Shape 125">
                      <a:extLst>
                        <a:ext uri="{FF2B5EF4-FFF2-40B4-BE49-F238E27FC236}">
                          <a16:creationId xmlns="" xmlns:a16="http://schemas.microsoft.com/office/drawing/2014/main" id="{CB6F3AC0-2DA6-44ED-87F8-8EA13C06441A}"/>
                        </a:ext>
                      </a:extLst>
                    </p:cNvPr>
                    <p:cNvSpPr/>
                    <p:nvPr/>
                  </p:nvSpPr>
                  <p:spPr>
                    <a:xfrm>
                      <a:off x="1241427" y="6089312"/>
                      <a:ext cx="2532300" cy="395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100" dirty="0">
                          <a:solidFill>
                            <a:schemeClr val="bg1"/>
                          </a:solidFill>
                          <a:latin typeface="Calibri"/>
                          <a:ea typeface="Calibri"/>
                          <a:cs typeface="Calibri"/>
                          <a:sym typeface="Calibri"/>
                        </a:rPr>
                        <a:t>Problem Overview</a:t>
                      </a:r>
                    </a:p>
                  </p:txBody>
                </p:sp>
                <p:sp>
                  <p:nvSpPr>
                    <p:cNvPr id="32" name="Shape 126">
                      <a:extLst>
                        <a:ext uri="{FF2B5EF4-FFF2-40B4-BE49-F238E27FC236}">
                          <a16:creationId xmlns="" xmlns:a16="http://schemas.microsoft.com/office/drawing/2014/main" id="{6BB7E898-9A45-476E-8B10-787BC5F9564A}"/>
                        </a:ext>
                      </a:extLst>
                    </p:cNvPr>
                    <p:cNvSpPr/>
                    <p:nvPr/>
                  </p:nvSpPr>
                  <p:spPr>
                    <a:xfrm>
                      <a:off x="3747906" y="6093598"/>
                      <a:ext cx="2820900" cy="395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00" dirty="0">
                          <a:solidFill>
                            <a:schemeClr val="bg1"/>
                          </a:solidFill>
                          <a:latin typeface="Calibri"/>
                          <a:ea typeface="Calibri"/>
                          <a:cs typeface="Calibri"/>
                          <a:sym typeface="Calibri"/>
                        </a:rPr>
                        <a:t>Business Understanding</a:t>
                      </a:r>
                    </a:p>
                  </p:txBody>
                </p:sp>
                <p:sp>
                  <p:nvSpPr>
                    <p:cNvPr id="33" name="Shape 127">
                      <a:extLst>
                        <a:ext uri="{FF2B5EF4-FFF2-40B4-BE49-F238E27FC236}">
                          <a16:creationId xmlns="" xmlns:a16="http://schemas.microsoft.com/office/drawing/2014/main" id="{6AB90529-2F57-4566-93D2-59FAB84F8070}"/>
                        </a:ext>
                      </a:extLst>
                    </p:cNvPr>
                    <p:cNvSpPr/>
                    <p:nvPr/>
                  </p:nvSpPr>
                  <p:spPr>
                    <a:xfrm>
                      <a:off x="6460454" y="6086476"/>
                      <a:ext cx="2528400" cy="395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00" b="1" dirty="0">
                          <a:solidFill>
                            <a:schemeClr val="bg1"/>
                          </a:solidFill>
                          <a:latin typeface="Calibri"/>
                          <a:ea typeface="Calibri"/>
                          <a:cs typeface="Calibri"/>
                          <a:sym typeface="Calibri"/>
                        </a:rPr>
                        <a:t>Predictive Analytics</a:t>
                      </a:r>
                    </a:p>
                  </p:txBody>
                </p:sp>
                <p:sp>
                  <p:nvSpPr>
                    <p:cNvPr id="34" name="Shape 128">
                      <a:extLst>
                        <a:ext uri="{FF2B5EF4-FFF2-40B4-BE49-F238E27FC236}">
                          <a16:creationId xmlns="" xmlns:a16="http://schemas.microsoft.com/office/drawing/2014/main" id="{67F888F8-D3AA-4C04-B97C-FE20E7767C53}"/>
                        </a:ext>
                      </a:extLst>
                    </p:cNvPr>
                    <p:cNvSpPr/>
                    <p:nvPr/>
                  </p:nvSpPr>
                  <p:spPr>
                    <a:xfrm>
                      <a:off x="8872343" y="6093600"/>
                      <a:ext cx="2644200" cy="395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100" b="1" dirty="0">
                          <a:latin typeface="Calibri"/>
                          <a:ea typeface="Calibri"/>
                          <a:cs typeface="Calibri"/>
                          <a:sym typeface="Calibri"/>
                        </a:rPr>
                        <a:t>Descriptive Analytics</a:t>
                      </a:r>
                    </a:p>
                  </p:txBody>
                </p:sp>
              </p:grpSp>
              <p:sp>
                <p:nvSpPr>
                  <p:cNvPr id="30" name="Shape 129">
                    <a:extLst>
                      <a:ext uri="{FF2B5EF4-FFF2-40B4-BE49-F238E27FC236}">
                        <a16:creationId xmlns="" xmlns:a16="http://schemas.microsoft.com/office/drawing/2014/main" id="{F36D79CB-EFF3-4C87-A22A-B346A36AAAFF}"/>
                      </a:ext>
                    </a:extLst>
                  </p:cNvPr>
                  <p:cNvSpPr/>
                  <p:nvPr/>
                </p:nvSpPr>
                <p:spPr>
                  <a:xfrm>
                    <a:off x="10100447" y="6185476"/>
                    <a:ext cx="2317200" cy="308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00" dirty="0">
                        <a:solidFill>
                          <a:schemeClr val="lt1"/>
                        </a:solidFill>
                        <a:latin typeface="Calibri"/>
                        <a:ea typeface="Calibri"/>
                        <a:cs typeface="Calibri"/>
                        <a:sym typeface="Calibri"/>
                      </a:rPr>
                      <a:t>Recommendations</a:t>
                    </a:r>
                  </a:p>
                </p:txBody>
              </p:sp>
            </p:grpSp>
            <p:sp>
              <p:nvSpPr>
                <p:cNvPr id="35" name="Shape 54">
                  <a:extLst>
                    <a:ext uri="{FF2B5EF4-FFF2-40B4-BE49-F238E27FC236}">
                      <a16:creationId xmlns="" xmlns:a16="http://schemas.microsoft.com/office/drawing/2014/main" id="{4BDC94CC-DBA3-4E0D-8CDE-6E6006C35046}"/>
                    </a:ext>
                  </a:extLst>
                </p:cNvPr>
                <p:cNvSpPr/>
                <p:nvPr/>
              </p:nvSpPr>
              <p:spPr>
                <a:xfrm>
                  <a:off x="7960776" y="6594087"/>
                  <a:ext cx="1183223" cy="263913"/>
                </a:xfrm>
                <a:custGeom>
                  <a:avLst/>
                  <a:gdLst/>
                  <a:ahLst/>
                  <a:cxnLst/>
                  <a:rect l="0" t="0" r="0" b="0"/>
                  <a:pathLst>
                    <a:path w="120000" h="120000" extrusionOk="0">
                      <a:moveTo>
                        <a:pt x="0" y="119944"/>
                      </a:moveTo>
                      <a:lnTo>
                        <a:pt x="119964" y="119944"/>
                      </a:lnTo>
                      <a:lnTo>
                        <a:pt x="119964" y="0"/>
                      </a:lnTo>
                      <a:lnTo>
                        <a:pt x="0" y="0"/>
                      </a:lnTo>
                      <a:lnTo>
                        <a:pt x="0" y="119944"/>
                      </a:lnTo>
                      <a:close/>
                    </a:path>
                  </a:pathLst>
                </a:custGeom>
                <a:solidFill>
                  <a:srgbClr val="FFFFFF"/>
                </a:solidFill>
                <a:ln>
                  <a:noFill/>
                </a:ln>
              </p:spPr>
              <p:txBody>
                <a:bodyPr wrap="square"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grpSp>
          <p:sp>
            <p:nvSpPr>
              <p:cNvPr id="36" name="Shape 53">
                <a:extLst>
                  <a:ext uri="{FF2B5EF4-FFF2-40B4-BE49-F238E27FC236}">
                    <a16:creationId xmlns="" xmlns:a16="http://schemas.microsoft.com/office/drawing/2014/main" id="{3663803E-EC4D-4501-8BB8-F073C5789CDF}"/>
                  </a:ext>
                </a:extLst>
              </p:cNvPr>
              <p:cNvSpPr/>
              <p:nvPr/>
            </p:nvSpPr>
            <p:spPr>
              <a:xfrm>
                <a:off x="8088728" y="6663437"/>
                <a:ext cx="951629" cy="145932"/>
              </a:xfrm>
              <a:prstGeom prst="rect">
                <a:avLst/>
              </a:prstGeom>
              <a:blipFill rotWithShape="1">
                <a:blip r:embed="rId12">
                  <a:alphaModFix/>
                  <a:extLst>
                    <a:ext uri="{BEBA8EAE-BF5A-486C-A8C5-ECC9F3942E4B}">
                      <a14:imgProps xmlns:a14="http://schemas.microsoft.com/office/drawing/2010/main">
                        <a14:imgLayer r:embed="rId13">
                          <a14:imgEffect>
                            <a14:brightnessContrast bright="20000" contrast="-40000"/>
                          </a14:imgEffect>
                        </a14:imgLayer>
                      </a14:imgProps>
                    </a:ext>
                  </a:extLst>
                </a:blip>
                <a:stretch>
                  <a:fillRect/>
                </a:stretch>
              </a:blipFill>
              <a:ln>
                <a:noFill/>
              </a:ln>
            </p:spPr>
            <p:txBody>
              <a:bodyPr wrap="square"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34825567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6" name="Shape 316"/>
          <p:cNvSpPr txBox="1">
            <a:spLocks noGrp="1"/>
          </p:cNvSpPr>
          <p:nvPr>
            <p:ph type="title"/>
          </p:nvPr>
        </p:nvSpPr>
        <p:spPr>
          <a:xfrm>
            <a:off x="229006" y="121665"/>
            <a:ext cx="8762594" cy="628377"/>
          </a:xfrm>
          <a:prstGeom prst="rect">
            <a:avLst/>
          </a:prstGeom>
          <a:noFill/>
          <a:ln>
            <a:noFill/>
          </a:ln>
        </p:spPr>
        <p:txBody>
          <a:bodyPr wrap="square" lIns="0" tIns="12700" rIns="0" bIns="0" anchor="t" anchorCtr="0">
            <a:noAutofit/>
          </a:bodyPr>
          <a:lstStyle/>
          <a:p>
            <a:pPr marL="12700" marR="0" lvl="0" indent="0" algn="l" rtl="0">
              <a:lnSpc>
                <a:spcPct val="100000"/>
              </a:lnSpc>
              <a:spcBef>
                <a:spcPts val="0"/>
              </a:spcBef>
              <a:buNone/>
            </a:pPr>
            <a:r>
              <a:rPr lang="en-US" sz="2000" b="1" i="0" u="none" strike="noStrike" cap="none" dirty="0">
                <a:solidFill>
                  <a:schemeClr val="lt1"/>
                </a:solidFill>
                <a:latin typeface="Calibri"/>
                <a:ea typeface="Calibri"/>
                <a:cs typeface="Calibri"/>
                <a:sym typeface="Calibri"/>
              </a:rPr>
              <a:t>Targeted Facebook ads for smartphone users capitalizes on attractive opportunities</a:t>
            </a:r>
          </a:p>
        </p:txBody>
      </p:sp>
      <p:sp>
        <p:nvSpPr>
          <p:cNvPr id="317" name="Shape 317"/>
          <p:cNvSpPr txBox="1"/>
          <p:nvPr/>
        </p:nvSpPr>
        <p:spPr>
          <a:xfrm>
            <a:off x="8957818" y="6585305"/>
            <a:ext cx="65405" cy="118745"/>
          </a:xfrm>
          <a:prstGeom prst="rect">
            <a:avLst/>
          </a:prstGeom>
          <a:noFill/>
          <a:ln>
            <a:noFill/>
          </a:ln>
        </p:spPr>
        <p:txBody>
          <a:bodyPr wrap="square" lIns="0" tIns="13950" rIns="0" bIns="0" anchor="t" anchorCtr="0">
            <a:noAutofit/>
          </a:bodyPr>
          <a:lstStyle/>
          <a:p>
            <a:pPr marL="12700" marR="0" lvl="0" indent="0" algn="l" rtl="0">
              <a:lnSpc>
                <a:spcPct val="100000"/>
              </a:lnSpc>
              <a:spcBef>
                <a:spcPts val="0"/>
              </a:spcBef>
              <a:buNone/>
            </a:pPr>
            <a:r>
              <a:rPr lang="en-US" sz="600">
                <a:solidFill>
                  <a:srgbClr val="BEBEBE"/>
                </a:solidFill>
                <a:latin typeface="Calibri"/>
                <a:ea typeface="Calibri"/>
                <a:cs typeface="Calibri"/>
                <a:sym typeface="Calibri"/>
              </a:rPr>
              <a:t>5</a:t>
            </a:r>
          </a:p>
        </p:txBody>
      </p:sp>
      <p:grpSp>
        <p:nvGrpSpPr>
          <p:cNvPr id="318" name="Shape 318"/>
          <p:cNvGrpSpPr/>
          <p:nvPr/>
        </p:nvGrpSpPr>
        <p:grpSpPr>
          <a:xfrm>
            <a:off x="73269" y="6400800"/>
            <a:ext cx="8994531" cy="348487"/>
            <a:chOff x="36469" y="6389851"/>
            <a:chExt cx="8994531" cy="348487"/>
          </a:xfrm>
        </p:grpSpPr>
        <p:grpSp>
          <p:nvGrpSpPr>
            <p:cNvPr id="319" name="Shape 319"/>
            <p:cNvGrpSpPr/>
            <p:nvPr/>
          </p:nvGrpSpPr>
          <p:grpSpPr>
            <a:xfrm>
              <a:off x="36469" y="6389851"/>
              <a:ext cx="8242059" cy="348487"/>
              <a:chOff x="275962" y="6176965"/>
              <a:chExt cx="12141610" cy="317060"/>
            </a:xfrm>
          </p:grpSpPr>
          <p:grpSp>
            <p:nvGrpSpPr>
              <p:cNvPr id="320" name="Shape 320"/>
              <p:cNvGrpSpPr/>
              <p:nvPr/>
            </p:nvGrpSpPr>
            <p:grpSpPr>
              <a:xfrm>
                <a:off x="275962" y="6176965"/>
                <a:ext cx="9849181" cy="314112"/>
                <a:chOff x="1241427" y="6086476"/>
                <a:chExt cx="10218758" cy="402414"/>
              </a:xfrm>
            </p:grpSpPr>
            <p:sp>
              <p:nvSpPr>
                <p:cNvPr id="321" name="Shape 321"/>
                <p:cNvSpPr/>
                <p:nvPr/>
              </p:nvSpPr>
              <p:spPr>
                <a:xfrm>
                  <a:off x="1241427" y="6089312"/>
                  <a:ext cx="2532300" cy="395288"/>
                </a:xfrm>
                <a:prstGeom prst="chevron">
                  <a:avLst>
                    <a:gd name="adj" fmla="val 50000"/>
                  </a:avLst>
                </a:prstGeom>
                <a:solidFill>
                  <a:srgbClr val="00ADEE"/>
                </a:solidFill>
                <a:ln w="9525"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00">
                      <a:solidFill>
                        <a:schemeClr val="lt1"/>
                      </a:solidFill>
                      <a:latin typeface="Calibri"/>
                      <a:ea typeface="Calibri"/>
                      <a:cs typeface="Calibri"/>
                      <a:sym typeface="Calibri"/>
                    </a:rPr>
                    <a:t>Problem Overview</a:t>
                  </a:r>
                </a:p>
              </p:txBody>
            </p:sp>
            <p:sp>
              <p:nvSpPr>
                <p:cNvPr id="322" name="Shape 322"/>
                <p:cNvSpPr/>
                <p:nvPr/>
              </p:nvSpPr>
              <p:spPr>
                <a:xfrm>
                  <a:off x="3665840" y="6093601"/>
                  <a:ext cx="2820969" cy="395289"/>
                </a:xfrm>
                <a:prstGeom prst="chevron">
                  <a:avLst>
                    <a:gd name="adj" fmla="val 50000"/>
                  </a:avLst>
                </a:prstGeom>
                <a:solidFill>
                  <a:srgbClr val="00ADEE"/>
                </a:solidFill>
                <a:ln w="9525"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00">
                      <a:solidFill>
                        <a:schemeClr val="lt1"/>
                      </a:solidFill>
                      <a:latin typeface="Calibri"/>
                      <a:ea typeface="Calibri"/>
                      <a:cs typeface="Calibri"/>
                      <a:sym typeface="Calibri"/>
                    </a:rPr>
                    <a:t>Business Understanding</a:t>
                  </a:r>
                </a:p>
              </p:txBody>
            </p:sp>
            <p:sp>
              <p:nvSpPr>
                <p:cNvPr id="323" name="Shape 323"/>
                <p:cNvSpPr/>
                <p:nvPr/>
              </p:nvSpPr>
              <p:spPr>
                <a:xfrm>
                  <a:off x="6370344" y="6086476"/>
                  <a:ext cx="2528354" cy="395287"/>
                </a:xfrm>
                <a:prstGeom prst="chevron">
                  <a:avLst>
                    <a:gd name="adj" fmla="val 50000"/>
                  </a:avLst>
                </a:prstGeom>
                <a:solidFill>
                  <a:srgbClr val="00ADEE"/>
                </a:solidFill>
                <a:ln w="9525"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00">
                      <a:solidFill>
                        <a:schemeClr val="lt1"/>
                      </a:solidFill>
                      <a:latin typeface="Calibri"/>
                      <a:ea typeface="Calibri"/>
                      <a:cs typeface="Calibri"/>
                      <a:sym typeface="Calibri"/>
                    </a:rPr>
                    <a:t>Predictive Analytics</a:t>
                  </a:r>
                </a:p>
              </p:txBody>
            </p:sp>
            <p:sp>
              <p:nvSpPr>
                <p:cNvPr id="324" name="Shape 324"/>
                <p:cNvSpPr/>
                <p:nvPr/>
              </p:nvSpPr>
              <p:spPr>
                <a:xfrm>
                  <a:off x="8816099" y="6093600"/>
                  <a:ext cx="2644086" cy="395285"/>
                </a:xfrm>
                <a:prstGeom prst="chevron">
                  <a:avLst>
                    <a:gd name="adj" fmla="val 50000"/>
                  </a:avLst>
                </a:prstGeom>
                <a:solidFill>
                  <a:srgbClr val="00ADEE"/>
                </a:solidFill>
                <a:ln w="9525"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00">
                      <a:solidFill>
                        <a:schemeClr val="lt1"/>
                      </a:solidFill>
                      <a:latin typeface="Calibri"/>
                      <a:ea typeface="Calibri"/>
                      <a:cs typeface="Calibri"/>
                      <a:sym typeface="Calibri"/>
                    </a:rPr>
                    <a:t>Descriptive Analytics</a:t>
                  </a:r>
                </a:p>
              </p:txBody>
            </p:sp>
          </p:grpSp>
          <p:sp>
            <p:nvSpPr>
              <p:cNvPr id="325" name="Shape 325"/>
              <p:cNvSpPr/>
              <p:nvPr/>
            </p:nvSpPr>
            <p:spPr>
              <a:xfrm>
                <a:off x="10046236" y="6185476"/>
                <a:ext cx="2371336" cy="308549"/>
              </a:xfrm>
              <a:prstGeom prst="chevron">
                <a:avLst>
                  <a:gd name="adj" fmla="val 50000"/>
                </a:avLst>
              </a:prstGeom>
              <a:solidFill>
                <a:srgbClr val="00ADEE"/>
              </a:solidFill>
              <a:ln w="9525"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100" b="1">
                    <a:solidFill>
                      <a:schemeClr val="dk1"/>
                    </a:solidFill>
                    <a:latin typeface="Calibri"/>
                    <a:ea typeface="Calibri"/>
                    <a:cs typeface="Calibri"/>
                    <a:sym typeface="Calibri"/>
                  </a:rPr>
                  <a:t>Recommendations</a:t>
                </a:r>
              </a:p>
            </p:txBody>
          </p:sp>
        </p:grpSp>
        <p:sp>
          <p:nvSpPr>
            <p:cNvPr id="326" name="Shape 326"/>
            <p:cNvSpPr/>
            <p:nvPr/>
          </p:nvSpPr>
          <p:spPr>
            <a:xfrm>
              <a:off x="8359363" y="6487510"/>
              <a:ext cx="671637" cy="162531"/>
            </a:xfrm>
            <a:prstGeom prst="rect">
              <a:avLst/>
            </a:prstGeom>
            <a:blipFill rotWithShape="1">
              <a:blip r:embed="rId3">
                <a:alphaModFix/>
              </a:blip>
              <a:stretch>
                <a:fillRect/>
              </a:stretch>
            </a:blipFill>
            <a:ln>
              <a:noFill/>
            </a:ln>
          </p:spPr>
          <p:txBody>
            <a:bodyPr wrap="square" lIns="0" tIns="0" rIns="0" bIns="0" anchor="t" anchorCtr="0">
              <a:noAutofit/>
            </a:bodyPr>
            <a:lstStyle/>
            <a:p>
              <a:pPr marL="0" marR="0" lvl="0" indent="0" algn="l" rtl="0">
                <a:spcBef>
                  <a:spcPts val="0"/>
                </a:spcBef>
                <a:buNone/>
              </a:pPr>
              <a:endParaRPr sz="1000">
                <a:solidFill>
                  <a:schemeClr val="dk1"/>
                </a:solidFill>
                <a:latin typeface="Calibri"/>
                <a:ea typeface="Calibri"/>
                <a:cs typeface="Calibri"/>
                <a:sym typeface="Calibri"/>
              </a:endParaRPr>
            </a:p>
          </p:txBody>
        </p:sp>
      </p:grpSp>
      <p:pic>
        <p:nvPicPr>
          <p:cNvPr id="1028" name="Picture 4" descr="https://lh5.googleusercontent.com/WLtyxpWisJJHJVAMGV47wGFOghlNGKl7HMAG6vajaSZ30TrFS53EYzrWpK_vPGebSzKucpHjRwOGFLiH55WSV5EV4T1EAG0AQVzFlNnMdfMMCEgMGvHhHuun0J51Y0D_ytSrt14j"/>
          <p:cNvPicPr>
            <a:picLocks noChangeAspect="1" noChangeArrowheads="1"/>
          </p:cNvPicPr>
          <p:nvPr/>
        </p:nvPicPr>
        <p:blipFill rotWithShape="1">
          <a:blip r:embed="rId4">
            <a:extLst>
              <a:ext uri="{28A0092B-C50C-407E-A947-70E740481C1C}">
                <a14:useLocalDpi xmlns:a14="http://schemas.microsoft.com/office/drawing/2010/main" val="0"/>
              </a:ext>
            </a:extLst>
          </a:blip>
          <a:srcRect l="28398"/>
          <a:stretch/>
        </p:blipFill>
        <p:spPr bwMode="auto">
          <a:xfrm>
            <a:off x="0" y="762664"/>
            <a:ext cx="9150476" cy="61143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486400" y="3331586"/>
            <a:ext cx="3471418" cy="2031325"/>
          </a:xfrm>
          <a:prstGeom prst="rect">
            <a:avLst/>
          </a:prstGeom>
          <a:noFill/>
        </p:spPr>
        <p:txBody>
          <a:bodyPr wrap="square" rtlCol="0">
            <a:spAutoFit/>
          </a:bodyPr>
          <a:lstStyle/>
          <a:p>
            <a:pPr fontAlgn="base"/>
            <a:r>
              <a:rPr lang="en-US" b="1" dirty="0">
                <a:solidFill>
                  <a:schemeClr val="bg1"/>
                </a:solidFill>
              </a:rPr>
              <a:t>Actions</a:t>
            </a:r>
          </a:p>
          <a:p>
            <a:pPr marL="285750" indent="-285750" fontAlgn="base">
              <a:buFont typeface="Arial" panose="020B0604020202020204" pitchFamily="34" charset="0"/>
              <a:buChar char="•"/>
            </a:pPr>
            <a:r>
              <a:rPr lang="en-US" dirty="0">
                <a:solidFill>
                  <a:schemeClr val="bg1"/>
                </a:solidFill>
              </a:rPr>
              <a:t>More refined search parameters</a:t>
            </a:r>
          </a:p>
          <a:p>
            <a:pPr marL="285750" indent="-285750" fontAlgn="base">
              <a:buFont typeface="Arial" panose="020B0604020202020204" pitchFamily="34" charset="0"/>
              <a:buChar char="•"/>
            </a:pPr>
            <a:r>
              <a:rPr lang="en-US" dirty="0">
                <a:solidFill>
                  <a:schemeClr val="bg1"/>
                </a:solidFill>
              </a:rPr>
              <a:t>More choice &amp; selection using association rule mining and invert rule mining (i.e. provide most likely </a:t>
            </a:r>
            <a:r>
              <a:rPr lang="en-US" dirty="0" smtClean="0">
                <a:solidFill>
                  <a:schemeClr val="bg1"/>
                </a:solidFill>
              </a:rPr>
              <a:t>as </a:t>
            </a:r>
            <a:r>
              <a:rPr lang="en-US" dirty="0">
                <a:solidFill>
                  <a:schemeClr val="bg1"/>
                </a:solidFill>
              </a:rPr>
              <a:t>well as least likely to visit to increase search pool)</a:t>
            </a:r>
            <a:endParaRPr lang="en-US" dirty="0"/>
          </a:p>
        </p:txBody>
      </p:sp>
      <p:grpSp>
        <p:nvGrpSpPr>
          <p:cNvPr id="3" name="Group 2"/>
          <p:cNvGrpSpPr/>
          <p:nvPr/>
        </p:nvGrpSpPr>
        <p:grpSpPr>
          <a:xfrm>
            <a:off x="0" y="-126440"/>
            <a:ext cx="9144000" cy="1099778"/>
            <a:chOff x="0" y="-126440"/>
            <a:chExt cx="9144000" cy="1099778"/>
          </a:xfrm>
        </p:grpSpPr>
        <p:sp>
          <p:nvSpPr>
            <p:cNvPr id="18" name="Shape 87">
              <a:extLst>
                <a:ext uri="{FF2B5EF4-FFF2-40B4-BE49-F238E27FC236}">
                  <a16:creationId xmlns="" xmlns:a16="http://schemas.microsoft.com/office/drawing/2014/main" id="{8BD65652-8190-40A4-A6A7-E960FFECF04F}"/>
                </a:ext>
              </a:extLst>
            </p:cNvPr>
            <p:cNvSpPr/>
            <p:nvPr/>
          </p:nvSpPr>
          <p:spPr>
            <a:xfrm>
              <a:off x="0" y="0"/>
              <a:ext cx="9144000" cy="762664"/>
            </a:xfrm>
            <a:custGeom>
              <a:avLst/>
              <a:gdLst/>
              <a:ahLst/>
              <a:cxnLst/>
              <a:rect l="0" t="0" r="0" b="0"/>
              <a:pathLst>
                <a:path w="120000" h="120000" extrusionOk="0">
                  <a:moveTo>
                    <a:pt x="0" y="119999"/>
                  </a:moveTo>
                  <a:lnTo>
                    <a:pt x="119994" y="119999"/>
                  </a:lnTo>
                  <a:lnTo>
                    <a:pt x="119994" y="0"/>
                  </a:lnTo>
                  <a:lnTo>
                    <a:pt x="0" y="0"/>
                  </a:lnTo>
                  <a:lnTo>
                    <a:pt x="0" y="119999"/>
                  </a:lnTo>
                  <a:close/>
                </a:path>
              </a:pathLst>
            </a:custGeom>
            <a:solidFill>
              <a:schemeClr val="accent1">
                <a:lumMod val="40000"/>
                <a:lumOff val="60000"/>
              </a:schemeClr>
            </a:solidFill>
            <a:ln>
              <a:noFill/>
            </a:ln>
          </p:spPr>
          <p:txBody>
            <a:bodyPr wrap="square" lIns="0" tIns="0" rIns="0" bIns="0" anchor="t" anchorCtr="0">
              <a:noAutofit/>
            </a:bodyPr>
            <a:lstStyle/>
            <a:p>
              <a:pPr marL="0" marR="0" lvl="0" indent="0" algn="l" rtl="0">
                <a:spcBef>
                  <a:spcPts val="0"/>
                </a:spcBef>
                <a:buNone/>
              </a:pPr>
              <a:endParaRPr sz="1800" dirty="0">
                <a:solidFill>
                  <a:schemeClr val="dk1"/>
                </a:solidFill>
                <a:latin typeface="Calibri"/>
                <a:ea typeface="Calibri"/>
                <a:cs typeface="Calibri"/>
                <a:sym typeface="Calibri"/>
              </a:endParaRPr>
            </a:p>
          </p:txBody>
        </p:sp>
        <p:sp>
          <p:nvSpPr>
            <p:cNvPr id="19" name="Title 1">
              <a:extLst>
                <a:ext uri="{FF2B5EF4-FFF2-40B4-BE49-F238E27FC236}">
                  <a16:creationId xmlns="" xmlns:a16="http://schemas.microsoft.com/office/drawing/2014/main" id="{E8CE7BCC-2839-4CA3-A26E-87B63ED70774}"/>
                </a:ext>
              </a:extLst>
            </p:cNvPr>
            <p:cNvSpPr txBox="1">
              <a:spLocks/>
            </p:cNvSpPr>
            <p:nvPr/>
          </p:nvSpPr>
          <p:spPr>
            <a:xfrm>
              <a:off x="76200" y="-126440"/>
              <a:ext cx="8483129" cy="109977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200" b="1" dirty="0">
                  <a:latin typeface="+mn-lt"/>
                </a:rPr>
                <a:t>Clustering analysis reveals 3 major visitor groups </a:t>
              </a:r>
            </a:p>
          </p:txBody>
        </p:sp>
      </p:grpSp>
      <p:sp>
        <p:nvSpPr>
          <p:cNvPr id="5" name="Rectangle 4"/>
          <p:cNvSpPr/>
          <p:nvPr/>
        </p:nvSpPr>
        <p:spPr>
          <a:xfrm>
            <a:off x="4696795" y="884329"/>
            <a:ext cx="3164011" cy="2292935"/>
          </a:xfrm>
          <a:prstGeom prst="rect">
            <a:avLst/>
          </a:prstGeom>
        </p:spPr>
        <p:txBody>
          <a:bodyPr wrap="square">
            <a:spAutoFit/>
          </a:bodyPr>
          <a:lstStyle/>
          <a:p>
            <a:r>
              <a:rPr lang="en-US" sz="2500" b="1" dirty="0">
                <a:solidFill>
                  <a:schemeClr val="bg1"/>
                </a:solidFill>
              </a:rPr>
              <a:t>Scientific Sheldon</a:t>
            </a:r>
          </a:p>
          <a:p>
            <a:endParaRPr lang="en-US" sz="1000" b="1" dirty="0">
              <a:solidFill>
                <a:schemeClr val="bg1"/>
              </a:solidFill>
            </a:endParaRPr>
          </a:p>
          <a:p>
            <a:pPr marL="285750" indent="-285750" fontAlgn="base">
              <a:buFont typeface="Arial" panose="020B0604020202020204" pitchFamily="34" charset="0"/>
              <a:buChar char="•"/>
            </a:pPr>
            <a:r>
              <a:rPr lang="en-US" dirty="0">
                <a:solidFill>
                  <a:schemeClr val="bg1"/>
                </a:solidFill>
              </a:rPr>
              <a:t>Android smartphone </a:t>
            </a:r>
            <a:r>
              <a:rPr lang="en-US" dirty="0" smtClean="0">
                <a:solidFill>
                  <a:schemeClr val="bg1"/>
                </a:solidFill>
              </a:rPr>
              <a:t>users, tech savvy</a:t>
            </a:r>
            <a:endParaRPr lang="en-US" dirty="0">
              <a:solidFill>
                <a:schemeClr val="bg1"/>
              </a:solidFill>
            </a:endParaRPr>
          </a:p>
          <a:p>
            <a:pPr marL="285750" indent="-285750" fontAlgn="base">
              <a:buFont typeface="Arial" panose="020B0604020202020204" pitchFamily="34" charset="0"/>
              <a:buChar char="•"/>
            </a:pPr>
            <a:r>
              <a:rPr lang="en-US" dirty="0">
                <a:solidFill>
                  <a:schemeClr val="bg1"/>
                </a:solidFill>
              </a:rPr>
              <a:t>More in-depth searcher, </a:t>
            </a:r>
            <a:r>
              <a:rPr lang="en-US" dirty="0" smtClean="0">
                <a:solidFill>
                  <a:schemeClr val="bg1"/>
                </a:solidFill>
              </a:rPr>
              <a:t>more </a:t>
            </a:r>
            <a:r>
              <a:rPr lang="en-US" dirty="0">
                <a:solidFill>
                  <a:schemeClr val="bg1"/>
                </a:solidFill>
              </a:rPr>
              <a:t>time </a:t>
            </a:r>
            <a:r>
              <a:rPr lang="en-US" dirty="0" smtClean="0">
                <a:solidFill>
                  <a:schemeClr val="bg1"/>
                </a:solidFill>
              </a:rPr>
              <a:t>spent on page</a:t>
            </a:r>
            <a:endParaRPr lang="en-US" dirty="0">
              <a:solidFill>
                <a:schemeClr val="bg1"/>
              </a:solidFill>
            </a:endParaRPr>
          </a:p>
          <a:p>
            <a:pPr marL="285750" indent="-285750" fontAlgn="base">
              <a:buFont typeface="Arial" panose="020B0604020202020204" pitchFamily="34" charset="0"/>
              <a:buChar char="•"/>
            </a:pPr>
            <a:r>
              <a:rPr lang="en-US" dirty="0">
                <a:solidFill>
                  <a:schemeClr val="bg1"/>
                </a:solidFill>
              </a:rPr>
              <a:t>Lower income, but likely has a technical degree</a:t>
            </a:r>
          </a:p>
        </p:txBody>
      </p:sp>
    </p:spTree>
    <p:extLst>
      <p:ext uri="{BB962C8B-B14F-4D97-AF65-F5344CB8AC3E}">
        <p14:creationId xmlns:p14="http://schemas.microsoft.com/office/powerpoint/2010/main" val="19801117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6" name="Shape 316"/>
          <p:cNvSpPr txBox="1">
            <a:spLocks noGrp="1"/>
          </p:cNvSpPr>
          <p:nvPr>
            <p:ph type="title"/>
          </p:nvPr>
        </p:nvSpPr>
        <p:spPr>
          <a:xfrm>
            <a:off x="229006" y="121665"/>
            <a:ext cx="8762594" cy="628377"/>
          </a:xfrm>
          <a:prstGeom prst="rect">
            <a:avLst/>
          </a:prstGeom>
          <a:noFill/>
          <a:ln>
            <a:noFill/>
          </a:ln>
        </p:spPr>
        <p:txBody>
          <a:bodyPr wrap="square" lIns="0" tIns="12700" rIns="0" bIns="0" anchor="t" anchorCtr="0">
            <a:noAutofit/>
          </a:bodyPr>
          <a:lstStyle/>
          <a:p>
            <a:pPr marL="12700" marR="0" lvl="0" indent="0" algn="l" rtl="0">
              <a:lnSpc>
                <a:spcPct val="100000"/>
              </a:lnSpc>
              <a:spcBef>
                <a:spcPts val="0"/>
              </a:spcBef>
              <a:buNone/>
            </a:pPr>
            <a:r>
              <a:rPr lang="en-US" sz="2000" b="1" i="0" u="none" strike="noStrike" cap="none">
                <a:solidFill>
                  <a:schemeClr val="lt1"/>
                </a:solidFill>
                <a:latin typeface="Calibri"/>
                <a:ea typeface="Calibri"/>
                <a:cs typeface="Calibri"/>
                <a:sym typeface="Calibri"/>
              </a:rPr>
              <a:t>Targeted Facebook ads for smartphone users capitalizes on attractive opportunities</a:t>
            </a:r>
          </a:p>
        </p:txBody>
      </p:sp>
      <p:sp>
        <p:nvSpPr>
          <p:cNvPr id="317" name="Shape 317"/>
          <p:cNvSpPr txBox="1"/>
          <p:nvPr/>
        </p:nvSpPr>
        <p:spPr>
          <a:xfrm>
            <a:off x="8957818" y="6585305"/>
            <a:ext cx="65405" cy="118745"/>
          </a:xfrm>
          <a:prstGeom prst="rect">
            <a:avLst/>
          </a:prstGeom>
          <a:noFill/>
          <a:ln>
            <a:noFill/>
          </a:ln>
        </p:spPr>
        <p:txBody>
          <a:bodyPr wrap="square" lIns="0" tIns="13950" rIns="0" bIns="0" anchor="t" anchorCtr="0">
            <a:noAutofit/>
          </a:bodyPr>
          <a:lstStyle/>
          <a:p>
            <a:pPr marL="12700" marR="0" lvl="0" indent="0" algn="l" rtl="0">
              <a:lnSpc>
                <a:spcPct val="100000"/>
              </a:lnSpc>
              <a:spcBef>
                <a:spcPts val="0"/>
              </a:spcBef>
              <a:buNone/>
            </a:pPr>
            <a:r>
              <a:rPr lang="en-US" sz="600">
                <a:solidFill>
                  <a:srgbClr val="BEBEBE"/>
                </a:solidFill>
                <a:latin typeface="Calibri"/>
                <a:ea typeface="Calibri"/>
                <a:cs typeface="Calibri"/>
                <a:sym typeface="Calibri"/>
              </a:rPr>
              <a:t>5</a:t>
            </a:r>
          </a:p>
        </p:txBody>
      </p:sp>
      <p:grpSp>
        <p:nvGrpSpPr>
          <p:cNvPr id="318" name="Shape 318"/>
          <p:cNvGrpSpPr/>
          <p:nvPr/>
        </p:nvGrpSpPr>
        <p:grpSpPr>
          <a:xfrm>
            <a:off x="73269" y="6400800"/>
            <a:ext cx="8994531" cy="348487"/>
            <a:chOff x="36469" y="6389851"/>
            <a:chExt cx="8994531" cy="348487"/>
          </a:xfrm>
        </p:grpSpPr>
        <p:grpSp>
          <p:nvGrpSpPr>
            <p:cNvPr id="319" name="Shape 319"/>
            <p:cNvGrpSpPr/>
            <p:nvPr/>
          </p:nvGrpSpPr>
          <p:grpSpPr>
            <a:xfrm>
              <a:off x="36469" y="6389851"/>
              <a:ext cx="8242059" cy="348487"/>
              <a:chOff x="275962" y="6176965"/>
              <a:chExt cx="12141610" cy="317060"/>
            </a:xfrm>
          </p:grpSpPr>
          <p:grpSp>
            <p:nvGrpSpPr>
              <p:cNvPr id="320" name="Shape 320"/>
              <p:cNvGrpSpPr/>
              <p:nvPr/>
            </p:nvGrpSpPr>
            <p:grpSpPr>
              <a:xfrm>
                <a:off x="275962" y="6176965"/>
                <a:ext cx="9849181" cy="314112"/>
                <a:chOff x="1241427" y="6086476"/>
                <a:chExt cx="10218758" cy="402414"/>
              </a:xfrm>
            </p:grpSpPr>
            <p:sp>
              <p:nvSpPr>
                <p:cNvPr id="321" name="Shape 321"/>
                <p:cNvSpPr/>
                <p:nvPr/>
              </p:nvSpPr>
              <p:spPr>
                <a:xfrm>
                  <a:off x="1241427" y="6089312"/>
                  <a:ext cx="2532300" cy="395288"/>
                </a:xfrm>
                <a:prstGeom prst="chevron">
                  <a:avLst>
                    <a:gd name="adj" fmla="val 50000"/>
                  </a:avLst>
                </a:prstGeom>
                <a:solidFill>
                  <a:srgbClr val="00ADEE"/>
                </a:solidFill>
                <a:ln w="9525"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00">
                      <a:solidFill>
                        <a:schemeClr val="lt1"/>
                      </a:solidFill>
                      <a:latin typeface="Calibri"/>
                      <a:ea typeface="Calibri"/>
                      <a:cs typeface="Calibri"/>
                      <a:sym typeface="Calibri"/>
                    </a:rPr>
                    <a:t>Problem Overview</a:t>
                  </a:r>
                </a:p>
              </p:txBody>
            </p:sp>
            <p:sp>
              <p:nvSpPr>
                <p:cNvPr id="322" name="Shape 322"/>
                <p:cNvSpPr/>
                <p:nvPr/>
              </p:nvSpPr>
              <p:spPr>
                <a:xfrm>
                  <a:off x="3665840" y="6093601"/>
                  <a:ext cx="2820969" cy="395289"/>
                </a:xfrm>
                <a:prstGeom prst="chevron">
                  <a:avLst>
                    <a:gd name="adj" fmla="val 50000"/>
                  </a:avLst>
                </a:prstGeom>
                <a:solidFill>
                  <a:srgbClr val="00ADEE"/>
                </a:solidFill>
                <a:ln w="9525"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00">
                      <a:solidFill>
                        <a:schemeClr val="lt1"/>
                      </a:solidFill>
                      <a:latin typeface="Calibri"/>
                      <a:ea typeface="Calibri"/>
                      <a:cs typeface="Calibri"/>
                      <a:sym typeface="Calibri"/>
                    </a:rPr>
                    <a:t>Business Understanding</a:t>
                  </a:r>
                </a:p>
              </p:txBody>
            </p:sp>
            <p:sp>
              <p:nvSpPr>
                <p:cNvPr id="323" name="Shape 323"/>
                <p:cNvSpPr/>
                <p:nvPr/>
              </p:nvSpPr>
              <p:spPr>
                <a:xfrm>
                  <a:off x="6370344" y="6086476"/>
                  <a:ext cx="2528354" cy="395287"/>
                </a:xfrm>
                <a:prstGeom prst="chevron">
                  <a:avLst>
                    <a:gd name="adj" fmla="val 50000"/>
                  </a:avLst>
                </a:prstGeom>
                <a:solidFill>
                  <a:srgbClr val="00ADEE"/>
                </a:solidFill>
                <a:ln w="9525"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00">
                      <a:solidFill>
                        <a:schemeClr val="lt1"/>
                      </a:solidFill>
                      <a:latin typeface="Calibri"/>
                      <a:ea typeface="Calibri"/>
                      <a:cs typeface="Calibri"/>
                      <a:sym typeface="Calibri"/>
                    </a:rPr>
                    <a:t>Predictive Analytics</a:t>
                  </a:r>
                </a:p>
              </p:txBody>
            </p:sp>
            <p:sp>
              <p:nvSpPr>
                <p:cNvPr id="324" name="Shape 324"/>
                <p:cNvSpPr/>
                <p:nvPr/>
              </p:nvSpPr>
              <p:spPr>
                <a:xfrm>
                  <a:off x="8816099" y="6093600"/>
                  <a:ext cx="2644086" cy="395285"/>
                </a:xfrm>
                <a:prstGeom prst="chevron">
                  <a:avLst>
                    <a:gd name="adj" fmla="val 50000"/>
                  </a:avLst>
                </a:prstGeom>
                <a:solidFill>
                  <a:srgbClr val="00ADEE"/>
                </a:solidFill>
                <a:ln w="9525"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00">
                      <a:solidFill>
                        <a:schemeClr val="lt1"/>
                      </a:solidFill>
                      <a:latin typeface="Calibri"/>
                      <a:ea typeface="Calibri"/>
                      <a:cs typeface="Calibri"/>
                      <a:sym typeface="Calibri"/>
                    </a:rPr>
                    <a:t>Descriptive Analytics</a:t>
                  </a:r>
                </a:p>
              </p:txBody>
            </p:sp>
          </p:grpSp>
          <p:sp>
            <p:nvSpPr>
              <p:cNvPr id="325" name="Shape 325"/>
              <p:cNvSpPr/>
              <p:nvPr/>
            </p:nvSpPr>
            <p:spPr>
              <a:xfrm>
                <a:off x="10046236" y="6185476"/>
                <a:ext cx="2371336" cy="308549"/>
              </a:xfrm>
              <a:prstGeom prst="chevron">
                <a:avLst>
                  <a:gd name="adj" fmla="val 50000"/>
                </a:avLst>
              </a:prstGeom>
              <a:solidFill>
                <a:srgbClr val="00ADEE"/>
              </a:solidFill>
              <a:ln w="9525"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100" b="1">
                    <a:solidFill>
                      <a:schemeClr val="dk1"/>
                    </a:solidFill>
                    <a:latin typeface="Calibri"/>
                    <a:ea typeface="Calibri"/>
                    <a:cs typeface="Calibri"/>
                    <a:sym typeface="Calibri"/>
                  </a:rPr>
                  <a:t>Recommendations</a:t>
                </a:r>
              </a:p>
            </p:txBody>
          </p:sp>
        </p:grpSp>
        <p:sp>
          <p:nvSpPr>
            <p:cNvPr id="326" name="Shape 326"/>
            <p:cNvSpPr/>
            <p:nvPr/>
          </p:nvSpPr>
          <p:spPr>
            <a:xfrm>
              <a:off x="8359363" y="6487510"/>
              <a:ext cx="671637" cy="162531"/>
            </a:xfrm>
            <a:prstGeom prst="rect">
              <a:avLst/>
            </a:prstGeom>
            <a:blipFill rotWithShape="1">
              <a:blip r:embed="rId3">
                <a:alphaModFix/>
              </a:blip>
              <a:stretch>
                <a:fillRect/>
              </a:stretch>
            </a:blipFill>
            <a:ln>
              <a:noFill/>
            </a:ln>
          </p:spPr>
          <p:txBody>
            <a:bodyPr wrap="square" lIns="0" tIns="0" rIns="0" bIns="0" anchor="t" anchorCtr="0">
              <a:noAutofit/>
            </a:bodyPr>
            <a:lstStyle/>
            <a:p>
              <a:pPr marL="0" marR="0" lvl="0" indent="0" algn="l" rtl="0">
                <a:spcBef>
                  <a:spcPts val="0"/>
                </a:spcBef>
                <a:buNone/>
              </a:pPr>
              <a:endParaRPr sz="1000">
                <a:solidFill>
                  <a:schemeClr val="dk1"/>
                </a:solidFill>
                <a:latin typeface="Calibri"/>
                <a:ea typeface="Calibri"/>
                <a:cs typeface="Calibri"/>
                <a:sym typeface="Calibri"/>
              </a:endParaRPr>
            </a:p>
          </p:txBody>
        </p:sp>
      </p:grpSp>
      <p:pic>
        <p:nvPicPr>
          <p:cNvPr id="2050" name="Picture 2" descr="https://lh4.googleusercontent.com/n35j4fzzpNTG-OhMH0iG-I1RKXqYwyDK5IzWc_BgW5LLIAgMBjKS5IYzSKg9OcJcuSJZFJ_cxHTQij9j9EeS5qzqpbb0nSxEL4TY7O7Cv8txfdjgn-Ubo3iirX4wVzj5no7R18QZ"/>
          <p:cNvPicPr>
            <a:picLocks noChangeAspect="1" noChangeArrowheads="1"/>
          </p:cNvPicPr>
          <p:nvPr/>
        </p:nvPicPr>
        <p:blipFill rotWithShape="1">
          <a:blip r:embed="rId4">
            <a:extLst>
              <a:ext uri="{28A0092B-C50C-407E-A947-70E740481C1C}">
                <a14:useLocalDpi xmlns:a14="http://schemas.microsoft.com/office/drawing/2010/main" val="0"/>
              </a:ext>
            </a:extLst>
          </a:blip>
          <a:srcRect l="21166" r="16644"/>
          <a:stretch/>
        </p:blipFill>
        <p:spPr bwMode="auto">
          <a:xfrm>
            <a:off x="-9525" y="744474"/>
            <a:ext cx="9160000" cy="611352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a:spLocks noChangeArrowheads="1"/>
          </p:cNvSpPr>
          <p:nvPr/>
        </p:nvSpPr>
        <p:spPr bwMode="auto">
          <a:xfrm>
            <a:off x="1600200" y="3008740"/>
            <a:ext cx="535852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TextBox 19"/>
          <p:cNvSpPr txBox="1"/>
          <p:nvPr/>
        </p:nvSpPr>
        <p:spPr>
          <a:xfrm>
            <a:off x="1367131" y="929780"/>
            <a:ext cx="3371850" cy="3677930"/>
          </a:xfrm>
          <a:prstGeom prst="rect">
            <a:avLst/>
          </a:prstGeom>
          <a:noFill/>
        </p:spPr>
        <p:txBody>
          <a:bodyPr wrap="square" rtlCol="0">
            <a:spAutoFit/>
          </a:bodyPr>
          <a:lstStyle/>
          <a:p>
            <a:r>
              <a:rPr lang="en-US" sz="2500" b="1" dirty="0"/>
              <a:t>Lonely Lionel</a:t>
            </a:r>
          </a:p>
          <a:p>
            <a:pPr lvl="0"/>
            <a:endParaRPr lang="en-US" sz="1000" b="1" dirty="0">
              <a:solidFill>
                <a:prstClr val="white"/>
              </a:solidFill>
            </a:endParaRPr>
          </a:p>
          <a:p>
            <a:pPr marL="285750" indent="-285750" fontAlgn="base">
              <a:buFont typeface="Arial" panose="020B0604020202020204" pitchFamily="34" charset="0"/>
              <a:buChar char="•"/>
            </a:pPr>
            <a:r>
              <a:rPr lang="en-US" dirty="0"/>
              <a:t>Windows desktop user</a:t>
            </a:r>
          </a:p>
          <a:p>
            <a:pPr marL="285750" indent="-285750" fontAlgn="base">
              <a:buFont typeface="Arial" panose="020B0604020202020204" pitchFamily="34" charset="0"/>
              <a:buChar char="•"/>
            </a:pPr>
            <a:r>
              <a:rPr lang="en-US" dirty="0"/>
              <a:t>More likely to visit during weekdays</a:t>
            </a:r>
          </a:p>
          <a:p>
            <a:pPr marL="285750" indent="-285750" fontAlgn="base">
              <a:buFont typeface="Arial" panose="020B0604020202020204" pitchFamily="34" charset="0"/>
              <a:buChar char="•"/>
            </a:pPr>
            <a:r>
              <a:rPr lang="en-US" dirty="0"/>
              <a:t>Looks for 1 bedroom, pet-friendly, short-term </a:t>
            </a:r>
            <a:r>
              <a:rPr lang="en-US" dirty="0" smtClean="0"/>
              <a:t>locations </a:t>
            </a:r>
            <a:endParaRPr lang="en-US" dirty="0"/>
          </a:p>
          <a:p>
            <a:pPr fontAlgn="base"/>
            <a:r>
              <a:rPr lang="en-US" b="1" dirty="0"/>
              <a:t/>
            </a:r>
            <a:br>
              <a:rPr lang="en-US" b="1" dirty="0"/>
            </a:br>
            <a:r>
              <a:rPr lang="en-US" b="1" dirty="0"/>
              <a:t>Actions:</a:t>
            </a:r>
          </a:p>
          <a:p>
            <a:pPr marL="285750" indent="-285750" fontAlgn="base">
              <a:buFont typeface="Arial" panose="020B0604020202020204" pitchFamily="34" charset="0"/>
              <a:buChar char="•"/>
            </a:pPr>
            <a:r>
              <a:rPr lang="en-US" dirty="0"/>
              <a:t>Provide more targeted ads using association rule mining for single bedroom apartments to increase retention time</a:t>
            </a:r>
          </a:p>
        </p:txBody>
      </p:sp>
      <p:grpSp>
        <p:nvGrpSpPr>
          <p:cNvPr id="19" name="Group 18"/>
          <p:cNvGrpSpPr/>
          <p:nvPr/>
        </p:nvGrpSpPr>
        <p:grpSpPr>
          <a:xfrm>
            <a:off x="0" y="-126440"/>
            <a:ext cx="9144000" cy="1099778"/>
            <a:chOff x="0" y="-126440"/>
            <a:chExt cx="9144000" cy="1099778"/>
          </a:xfrm>
        </p:grpSpPr>
        <p:sp>
          <p:nvSpPr>
            <p:cNvPr id="21" name="Shape 87">
              <a:extLst>
                <a:ext uri="{FF2B5EF4-FFF2-40B4-BE49-F238E27FC236}">
                  <a16:creationId xmlns="" xmlns:a16="http://schemas.microsoft.com/office/drawing/2014/main" id="{8BD65652-8190-40A4-A6A7-E960FFECF04F}"/>
                </a:ext>
              </a:extLst>
            </p:cNvPr>
            <p:cNvSpPr/>
            <p:nvPr/>
          </p:nvSpPr>
          <p:spPr>
            <a:xfrm>
              <a:off x="0" y="0"/>
              <a:ext cx="9144000" cy="762664"/>
            </a:xfrm>
            <a:custGeom>
              <a:avLst/>
              <a:gdLst/>
              <a:ahLst/>
              <a:cxnLst/>
              <a:rect l="0" t="0" r="0" b="0"/>
              <a:pathLst>
                <a:path w="120000" h="120000" extrusionOk="0">
                  <a:moveTo>
                    <a:pt x="0" y="119999"/>
                  </a:moveTo>
                  <a:lnTo>
                    <a:pt x="119994" y="119999"/>
                  </a:lnTo>
                  <a:lnTo>
                    <a:pt x="119994" y="0"/>
                  </a:lnTo>
                  <a:lnTo>
                    <a:pt x="0" y="0"/>
                  </a:lnTo>
                  <a:lnTo>
                    <a:pt x="0" y="119999"/>
                  </a:lnTo>
                  <a:close/>
                </a:path>
              </a:pathLst>
            </a:custGeom>
            <a:solidFill>
              <a:schemeClr val="accent1">
                <a:lumMod val="40000"/>
                <a:lumOff val="60000"/>
              </a:schemeClr>
            </a:solidFill>
            <a:ln>
              <a:noFill/>
            </a:ln>
          </p:spPr>
          <p:txBody>
            <a:bodyPr wrap="square" lIns="0" tIns="0" rIns="0" bIns="0" anchor="t" anchorCtr="0">
              <a:noAutofit/>
            </a:bodyPr>
            <a:lstStyle/>
            <a:p>
              <a:pPr marL="0" marR="0" lvl="0" indent="0" algn="l" rtl="0">
                <a:spcBef>
                  <a:spcPts val="0"/>
                </a:spcBef>
                <a:buNone/>
              </a:pPr>
              <a:endParaRPr sz="1800" dirty="0">
                <a:solidFill>
                  <a:schemeClr val="dk1"/>
                </a:solidFill>
                <a:latin typeface="Calibri"/>
                <a:ea typeface="Calibri"/>
                <a:cs typeface="Calibri"/>
                <a:sym typeface="Calibri"/>
              </a:endParaRPr>
            </a:p>
          </p:txBody>
        </p:sp>
        <p:sp>
          <p:nvSpPr>
            <p:cNvPr id="22" name="Title 1">
              <a:extLst>
                <a:ext uri="{FF2B5EF4-FFF2-40B4-BE49-F238E27FC236}">
                  <a16:creationId xmlns="" xmlns:a16="http://schemas.microsoft.com/office/drawing/2014/main" id="{E8CE7BCC-2839-4CA3-A26E-87B63ED70774}"/>
                </a:ext>
              </a:extLst>
            </p:cNvPr>
            <p:cNvSpPr txBox="1">
              <a:spLocks/>
            </p:cNvSpPr>
            <p:nvPr/>
          </p:nvSpPr>
          <p:spPr>
            <a:xfrm>
              <a:off x="76200" y="-126440"/>
              <a:ext cx="8483129" cy="109977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200" b="1" dirty="0">
                  <a:latin typeface="+mn-lt"/>
                </a:rPr>
                <a:t>Clustering analysis reveals 3 major visitor groups </a:t>
              </a:r>
            </a:p>
          </p:txBody>
        </p:sp>
      </p:grpSp>
    </p:spTree>
    <p:extLst>
      <p:ext uri="{BB962C8B-B14F-4D97-AF65-F5344CB8AC3E}">
        <p14:creationId xmlns:p14="http://schemas.microsoft.com/office/powerpoint/2010/main" val="2099851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6" name="Shape 316"/>
          <p:cNvSpPr txBox="1">
            <a:spLocks noGrp="1"/>
          </p:cNvSpPr>
          <p:nvPr>
            <p:ph type="title"/>
          </p:nvPr>
        </p:nvSpPr>
        <p:spPr>
          <a:xfrm>
            <a:off x="229006" y="121665"/>
            <a:ext cx="8762594" cy="628377"/>
          </a:xfrm>
          <a:prstGeom prst="rect">
            <a:avLst/>
          </a:prstGeom>
          <a:noFill/>
          <a:ln>
            <a:noFill/>
          </a:ln>
        </p:spPr>
        <p:txBody>
          <a:bodyPr wrap="square" lIns="0" tIns="12700" rIns="0" bIns="0" anchor="t" anchorCtr="0">
            <a:noAutofit/>
          </a:bodyPr>
          <a:lstStyle/>
          <a:p>
            <a:pPr marL="12700" marR="0" lvl="0" indent="0" algn="l" rtl="0">
              <a:lnSpc>
                <a:spcPct val="100000"/>
              </a:lnSpc>
              <a:spcBef>
                <a:spcPts val="0"/>
              </a:spcBef>
              <a:buNone/>
            </a:pPr>
            <a:r>
              <a:rPr lang="en-US" sz="2000" b="1" i="0" u="none" strike="noStrike" cap="none">
                <a:solidFill>
                  <a:schemeClr val="lt1"/>
                </a:solidFill>
                <a:latin typeface="Calibri"/>
                <a:ea typeface="Calibri"/>
                <a:cs typeface="Calibri"/>
                <a:sym typeface="Calibri"/>
              </a:rPr>
              <a:t>Targeted Facebook ads for smartphone users capitalizes on attractive opportunities</a:t>
            </a:r>
          </a:p>
        </p:txBody>
      </p:sp>
      <p:sp>
        <p:nvSpPr>
          <p:cNvPr id="317" name="Shape 317"/>
          <p:cNvSpPr txBox="1"/>
          <p:nvPr/>
        </p:nvSpPr>
        <p:spPr>
          <a:xfrm>
            <a:off x="8957818" y="6585305"/>
            <a:ext cx="65405" cy="118745"/>
          </a:xfrm>
          <a:prstGeom prst="rect">
            <a:avLst/>
          </a:prstGeom>
          <a:noFill/>
          <a:ln>
            <a:noFill/>
          </a:ln>
        </p:spPr>
        <p:txBody>
          <a:bodyPr wrap="square" lIns="0" tIns="13950" rIns="0" bIns="0" anchor="t" anchorCtr="0">
            <a:noAutofit/>
          </a:bodyPr>
          <a:lstStyle/>
          <a:p>
            <a:pPr marL="12700" marR="0" lvl="0" indent="0" algn="l" rtl="0">
              <a:lnSpc>
                <a:spcPct val="100000"/>
              </a:lnSpc>
              <a:spcBef>
                <a:spcPts val="0"/>
              </a:spcBef>
              <a:buNone/>
            </a:pPr>
            <a:r>
              <a:rPr lang="en-US" sz="600">
                <a:solidFill>
                  <a:srgbClr val="BEBEBE"/>
                </a:solidFill>
                <a:latin typeface="Calibri"/>
                <a:ea typeface="Calibri"/>
                <a:cs typeface="Calibri"/>
                <a:sym typeface="Calibri"/>
              </a:rPr>
              <a:t>5</a:t>
            </a:r>
          </a:p>
        </p:txBody>
      </p:sp>
      <p:grpSp>
        <p:nvGrpSpPr>
          <p:cNvPr id="318" name="Shape 318"/>
          <p:cNvGrpSpPr/>
          <p:nvPr/>
        </p:nvGrpSpPr>
        <p:grpSpPr>
          <a:xfrm>
            <a:off x="73269" y="6400800"/>
            <a:ext cx="8994531" cy="348487"/>
            <a:chOff x="36469" y="6389851"/>
            <a:chExt cx="8994531" cy="348487"/>
          </a:xfrm>
        </p:grpSpPr>
        <p:grpSp>
          <p:nvGrpSpPr>
            <p:cNvPr id="319" name="Shape 319"/>
            <p:cNvGrpSpPr/>
            <p:nvPr/>
          </p:nvGrpSpPr>
          <p:grpSpPr>
            <a:xfrm>
              <a:off x="36469" y="6389851"/>
              <a:ext cx="8242059" cy="348487"/>
              <a:chOff x="275962" y="6176965"/>
              <a:chExt cx="12141610" cy="317060"/>
            </a:xfrm>
          </p:grpSpPr>
          <p:grpSp>
            <p:nvGrpSpPr>
              <p:cNvPr id="320" name="Shape 320"/>
              <p:cNvGrpSpPr/>
              <p:nvPr/>
            </p:nvGrpSpPr>
            <p:grpSpPr>
              <a:xfrm>
                <a:off x="275962" y="6176965"/>
                <a:ext cx="9849181" cy="314112"/>
                <a:chOff x="1241427" y="6086476"/>
                <a:chExt cx="10218758" cy="402414"/>
              </a:xfrm>
            </p:grpSpPr>
            <p:sp>
              <p:nvSpPr>
                <p:cNvPr id="321" name="Shape 321"/>
                <p:cNvSpPr/>
                <p:nvPr/>
              </p:nvSpPr>
              <p:spPr>
                <a:xfrm>
                  <a:off x="1241427" y="6089312"/>
                  <a:ext cx="2532300" cy="395288"/>
                </a:xfrm>
                <a:prstGeom prst="chevron">
                  <a:avLst>
                    <a:gd name="adj" fmla="val 50000"/>
                  </a:avLst>
                </a:prstGeom>
                <a:solidFill>
                  <a:srgbClr val="00ADEE"/>
                </a:solidFill>
                <a:ln w="9525"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00">
                      <a:solidFill>
                        <a:schemeClr val="lt1"/>
                      </a:solidFill>
                      <a:latin typeface="Calibri"/>
                      <a:ea typeface="Calibri"/>
                      <a:cs typeface="Calibri"/>
                      <a:sym typeface="Calibri"/>
                    </a:rPr>
                    <a:t>Problem Overview</a:t>
                  </a:r>
                </a:p>
              </p:txBody>
            </p:sp>
            <p:sp>
              <p:nvSpPr>
                <p:cNvPr id="322" name="Shape 322"/>
                <p:cNvSpPr/>
                <p:nvPr/>
              </p:nvSpPr>
              <p:spPr>
                <a:xfrm>
                  <a:off x="3665840" y="6093601"/>
                  <a:ext cx="2820969" cy="395289"/>
                </a:xfrm>
                <a:prstGeom prst="chevron">
                  <a:avLst>
                    <a:gd name="adj" fmla="val 50000"/>
                  </a:avLst>
                </a:prstGeom>
                <a:solidFill>
                  <a:srgbClr val="00ADEE"/>
                </a:solidFill>
                <a:ln w="9525"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00">
                      <a:solidFill>
                        <a:schemeClr val="lt1"/>
                      </a:solidFill>
                      <a:latin typeface="Calibri"/>
                      <a:ea typeface="Calibri"/>
                      <a:cs typeface="Calibri"/>
                      <a:sym typeface="Calibri"/>
                    </a:rPr>
                    <a:t>Business Understanding</a:t>
                  </a:r>
                </a:p>
              </p:txBody>
            </p:sp>
            <p:sp>
              <p:nvSpPr>
                <p:cNvPr id="323" name="Shape 323"/>
                <p:cNvSpPr/>
                <p:nvPr/>
              </p:nvSpPr>
              <p:spPr>
                <a:xfrm>
                  <a:off x="6370344" y="6086476"/>
                  <a:ext cx="2528354" cy="395287"/>
                </a:xfrm>
                <a:prstGeom prst="chevron">
                  <a:avLst>
                    <a:gd name="adj" fmla="val 50000"/>
                  </a:avLst>
                </a:prstGeom>
                <a:solidFill>
                  <a:srgbClr val="00ADEE"/>
                </a:solidFill>
                <a:ln w="9525"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00">
                      <a:solidFill>
                        <a:schemeClr val="lt1"/>
                      </a:solidFill>
                      <a:latin typeface="Calibri"/>
                      <a:ea typeface="Calibri"/>
                      <a:cs typeface="Calibri"/>
                      <a:sym typeface="Calibri"/>
                    </a:rPr>
                    <a:t>Predictive Analytics</a:t>
                  </a:r>
                </a:p>
              </p:txBody>
            </p:sp>
            <p:sp>
              <p:nvSpPr>
                <p:cNvPr id="324" name="Shape 324"/>
                <p:cNvSpPr/>
                <p:nvPr/>
              </p:nvSpPr>
              <p:spPr>
                <a:xfrm>
                  <a:off x="8816099" y="6093600"/>
                  <a:ext cx="2644086" cy="395285"/>
                </a:xfrm>
                <a:prstGeom prst="chevron">
                  <a:avLst>
                    <a:gd name="adj" fmla="val 50000"/>
                  </a:avLst>
                </a:prstGeom>
                <a:solidFill>
                  <a:srgbClr val="00ADEE"/>
                </a:solidFill>
                <a:ln w="9525"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00">
                      <a:solidFill>
                        <a:schemeClr val="lt1"/>
                      </a:solidFill>
                      <a:latin typeface="Calibri"/>
                      <a:ea typeface="Calibri"/>
                      <a:cs typeface="Calibri"/>
                      <a:sym typeface="Calibri"/>
                    </a:rPr>
                    <a:t>Descriptive Analytics</a:t>
                  </a:r>
                </a:p>
              </p:txBody>
            </p:sp>
          </p:grpSp>
          <p:sp>
            <p:nvSpPr>
              <p:cNvPr id="325" name="Shape 325"/>
              <p:cNvSpPr/>
              <p:nvPr/>
            </p:nvSpPr>
            <p:spPr>
              <a:xfrm>
                <a:off x="10046236" y="6185476"/>
                <a:ext cx="2371336" cy="308549"/>
              </a:xfrm>
              <a:prstGeom prst="chevron">
                <a:avLst>
                  <a:gd name="adj" fmla="val 50000"/>
                </a:avLst>
              </a:prstGeom>
              <a:solidFill>
                <a:srgbClr val="00ADEE"/>
              </a:solidFill>
              <a:ln w="9525"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100" b="1">
                    <a:solidFill>
                      <a:schemeClr val="dk1"/>
                    </a:solidFill>
                    <a:latin typeface="Calibri"/>
                    <a:ea typeface="Calibri"/>
                    <a:cs typeface="Calibri"/>
                    <a:sym typeface="Calibri"/>
                  </a:rPr>
                  <a:t>Recommendations</a:t>
                </a:r>
              </a:p>
            </p:txBody>
          </p:sp>
        </p:grpSp>
        <p:sp>
          <p:nvSpPr>
            <p:cNvPr id="326" name="Shape 326"/>
            <p:cNvSpPr/>
            <p:nvPr/>
          </p:nvSpPr>
          <p:spPr>
            <a:xfrm>
              <a:off x="8359363" y="6487510"/>
              <a:ext cx="671637" cy="162531"/>
            </a:xfrm>
            <a:prstGeom prst="rect">
              <a:avLst/>
            </a:prstGeom>
            <a:blipFill rotWithShape="1">
              <a:blip r:embed="rId3">
                <a:alphaModFix/>
              </a:blip>
              <a:stretch>
                <a:fillRect/>
              </a:stretch>
            </a:blipFill>
            <a:ln>
              <a:noFill/>
            </a:ln>
          </p:spPr>
          <p:txBody>
            <a:bodyPr wrap="square" lIns="0" tIns="0" rIns="0" bIns="0" anchor="t" anchorCtr="0">
              <a:noAutofit/>
            </a:bodyPr>
            <a:lstStyle/>
            <a:p>
              <a:pPr marL="0" marR="0" lvl="0" indent="0" algn="l" rtl="0">
                <a:spcBef>
                  <a:spcPts val="0"/>
                </a:spcBef>
                <a:buNone/>
              </a:pPr>
              <a:endParaRPr sz="1000">
                <a:solidFill>
                  <a:schemeClr val="dk1"/>
                </a:solidFill>
                <a:latin typeface="Calibri"/>
                <a:ea typeface="Calibri"/>
                <a:cs typeface="Calibri"/>
                <a:sym typeface="Calibri"/>
              </a:endParaRPr>
            </a:p>
          </p:txBody>
        </p:sp>
      </p:grpSp>
      <p:pic>
        <p:nvPicPr>
          <p:cNvPr id="3074" name="Picture 2" descr="https://lh6.googleusercontent.com/eGatW6j5lotM3YJivB-LjiG9v4-7YEXLzbXZli1sR-CTrDaD8N-5ksmgmTDzbFjr8JeFjNcbnx4Z-2AmOxP3FmWM7WOLZou19MFqU-HH1toRnKQGTavrdvIwqePsfSH1o8o5IJtd"/>
          <p:cNvPicPr>
            <a:picLocks noChangeAspect="1" noChangeArrowheads="1"/>
          </p:cNvPicPr>
          <p:nvPr/>
        </p:nvPicPr>
        <p:blipFill rotWithShape="1">
          <a:blip r:embed="rId4">
            <a:extLst>
              <a:ext uri="{28A0092B-C50C-407E-A947-70E740481C1C}">
                <a14:useLocalDpi xmlns:a14="http://schemas.microsoft.com/office/drawing/2010/main" val="0"/>
              </a:ext>
            </a:extLst>
          </a:blip>
          <a:srcRect r="22680"/>
          <a:stretch/>
        </p:blipFill>
        <p:spPr bwMode="auto">
          <a:xfrm>
            <a:off x="-1" y="730993"/>
            <a:ext cx="9144001" cy="663833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p:cNvGraphicFramePr>
            <a:graphicFrameLocks noGrp="1"/>
          </p:cNvGraphicFramePr>
          <p:nvPr>
            <p:extLst/>
          </p:nvPr>
        </p:nvGraphicFramePr>
        <p:xfrm>
          <a:off x="381000" y="1045582"/>
          <a:ext cx="3362325" cy="4484211"/>
        </p:xfrm>
        <a:graphic>
          <a:graphicData uri="http://schemas.openxmlformats.org/drawingml/2006/table">
            <a:tbl>
              <a:tblPr/>
              <a:tblGrid>
                <a:gridCol w="3362325">
                  <a:extLst>
                    <a:ext uri="{9D8B030D-6E8A-4147-A177-3AD203B41FA5}">
                      <a16:colId xmlns="" xmlns:a16="http://schemas.microsoft.com/office/drawing/2014/main" val="1361604259"/>
                    </a:ext>
                  </a:extLst>
                </a:gridCol>
              </a:tblGrid>
              <a:tr h="4484211">
                <a:tc>
                  <a:txBody>
                    <a:bodyPr/>
                    <a:lstStyle/>
                    <a:p>
                      <a:pPr rtl="0" fontAlgn="base">
                        <a:spcBef>
                          <a:spcPts val="0"/>
                        </a:spcBef>
                        <a:spcAft>
                          <a:spcPts val="0"/>
                        </a:spcAft>
                        <a:buFont typeface="Arial" panose="020B0604020202020204" pitchFamily="34" charset="0"/>
                        <a:buNone/>
                      </a:pPr>
                      <a:r>
                        <a:rPr lang="en-US" sz="1200" b="0" i="0" u="none" strike="noStrike" dirty="0">
                          <a:solidFill>
                            <a:srgbClr val="000000"/>
                          </a:solidFill>
                          <a:effectLst/>
                          <a:latin typeface="Roboto"/>
                        </a:rPr>
                        <a:t/>
                      </a:r>
                      <a:br>
                        <a:rPr lang="en-US" sz="1200" b="0" i="0" u="none" strike="noStrike" dirty="0">
                          <a:solidFill>
                            <a:srgbClr val="000000"/>
                          </a:solidFill>
                          <a:effectLst/>
                          <a:latin typeface="Roboto"/>
                        </a:rPr>
                      </a:br>
                      <a:endParaRPr lang="en-US" sz="1200" b="0" i="0" u="none" strike="noStrike" dirty="0">
                        <a:solidFill>
                          <a:srgbClr val="000000"/>
                        </a:solidFill>
                        <a:effectLst/>
                        <a:latin typeface="Roboto"/>
                      </a:endParaRPr>
                    </a:p>
                  </a:txBody>
                  <a:tcPr marL="63500" marR="63500" marT="63500" marB="635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 xmlns:a16="http://schemas.microsoft.com/office/drawing/2014/main" val="2339359644"/>
                  </a:ext>
                </a:extLst>
              </a:tr>
            </a:tbl>
          </a:graphicData>
        </a:graphic>
      </p:graphicFrame>
      <p:sp>
        <p:nvSpPr>
          <p:cNvPr id="4" name="Rectangle 3"/>
          <p:cNvSpPr>
            <a:spLocks noChangeArrowheads="1"/>
          </p:cNvSpPr>
          <p:nvPr/>
        </p:nvSpPr>
        <p:spPr bwMode="auto">
          <a:xfrm>
            <a:off x="381000" y="858209"/>
            <a:ext cx="517280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TextBox 19"/>
          <p:cNvSpPr txBox="1"/>
          <p:nvPr/>
        </p:nvSpPr>
        <p:spPr>
          <a:xfrm>
            <a:off x="283368" y="1039467"/>
            <a:ext cx="3557588" cy="3400931"/>
          </a:xfrm>
          <a:prstGeom prst="rect">
            <a:avLst/>
          </a:prstGeom>
          <a:noFill/>
        </p:spPr>
        <p:txBody>
          <a:bodyPr wrap="square" rtlCol="0">
            <a:spAutoFit/>
          </a:bodyPr>
          <a:lstStyle/>
          <a:p>
            <a:r>
              <a:rPr lang="en-US" sz="2500" b="1" dirty="0"/>
              <a:t>Modern Michelle</a:t>
            </a:r>
          </a:p>
          <a:p>
            <a:pPr lvl="0"/>
            <a:endParaRPr lang="en-US" sz="1000" b="1" dirty="0">
              <a:solidFill>
                <a:prstClr val="white"/>
              </a:solidFill>
            </a:endParaRPr>
          </a:p>
          <a:p>
            <a:pPr marL="285750" indent="-285750" fontAlgn="base">
              <a:buFont typeface="Arial" panose="020B0604020202020204" pitchFamily="34" charset="0"/>
              <a:buChar char="•"/>
            </a:pPr>
            <a:r>
              <a:rPr lang="en-US" dirty="0"/>
              <a:t>iOS user</a:t>
            </a:r>
          </a:p>
          <a:p>
            <a:pPr marL="285750" indent="-285750" fontAlgn="base">
              <a:buFont typeface="Arial" panose="020B0604020202020204" pitchFamily="34" charset="0"/>
              <a:buChar char="•"/>
            </a:pPr>
            <a:r>
              <a:rPr lang="en-US" dirty="0"/>
              <a:t>A mixed use of phones &amp; tablets</a:t>
            </a:r>
          </a:p>
          <a:p>
            <a:pPr marL="285750" indent="-285750" fontAlgn="base">
              <a:buFont typeface="Arial" panose="020B0604020202020204" pitchFamily="34" charset="0"/>
              <a:buChar char="•"/>
            </a:pPr>
            <a:r>
              <a:rPr lang="en-US" dirty="0"/>
              <a:t>More likely to visit on weekends</a:t>
            </a:r>
          </a:p>
          <a:p>
            <a:pPr marL="285750" indent="-285750" fontAlgn="base">
              <a:buFont typeface="Arial" panose="020B0604020202020204" pitchFamily="34" charset="0"/>
              <a:buChar char="•"/>
            </a:pPr>
            <a:r>
              <a:rPr lang="en-US" dirty="0"/>
              <a:t>More interaction with </a:t>
            </a:r>
            <a:r>
              <a:rPr lang="en-US" dirty="0" smtClean="0"/>
              <a:t>apps, cares about user friendliness</a:t>
            </a:r>
            <a:endParaRPr lang="en-US" dirty="0"/>
          </a:p>
          <a:p>
            <a:pPr marL="285750" indent="-285750" fontAlgn="base">
              <a:buFont typeface="Arial" panose="020B0604020202020204" pitchFamily="34" charset="0"/>
              <a:buChar char="•"/>
            </a:pPr>
            <a:r>
              <a:rPr lang="en-US" dirty="0" smtClean="0"/>
              <a:t>Wealthier</a:t>
            </a:r>
            <a:r>
              <a:rPr lang="en-US" dirty="0"/>
              <a:t>, </a:t>
            </a:r>
            <a:r>
              <a:rPr lang="en-US" dirty="0" smtClean="0"/>
              <a:t>have a </a:t>
            </a:r>
            <a:r>
              <a:rPr lang="en-US" dirty="0"/>
              <a:t>higher degree</a:t>
            </a:r>
          </a:p>
          <a:p>
            <a:pPr fontAlgn="base"/>
            <a:r>
              <a:rPr lang="en-US" b="1" dirty="0"/>
              <a:t/>
            </a:r>
            <a:br>
              <a:rPr lang="en-US" b="1" dirty="0"/>
            </a:br>
            <a:r>
              <a:rPr lang="en-US" b="1" dirty="0"/>
              <a:t>Actions:</a:t>
            </a:r>
          </a:p>
          <a:p>
            <a:pPr marL="285750" indent="-285750" fontAlgn="base">
              <a:buFont typeface="Arial" panose="020B0604020202020204" pitchFamily="34" charset="0"/>
              <a:buChar char="•"/>
            </a:pPr>
            <a:r>
              <a:rPr lang="en-US" dirty="0"/>
              <a:t>App development to increase app engagement</a:t>
            </a:r>
          </a:p>
        </p:txBody>
      </p:sp>
      <p:grpSp>
        <p:nvGrpSpPr>
          <p:cNvPr id="21" name="Group 20"/>
          <p:cNvGrpSpPr/>
          <p:nvPr/>
        </p:nvGrpSpPr>
        <p:grpSpPr>
          <a:xfrm>
            <a:off x="0" y="-126440"/>
            <a:ext cx="9144000" cy="1099778"/>
            <a:chOff x="0" y="-126440"/>
            <a:chExt cx="9144000" cy="1099778"/>
          </a:xfrm>
        </p:grpSpPr>
        <p:sp>
          <p:nvSpPr>
            <p:cNvPr id="22" name="Shape 87">
              <a:extLst>
                <a:ext uri="{FF2B5EF4-FFF2-40B4-BE49-F238E27FC236}">
                  <a16:creationId xmlns="" xmlns:a16="http://schemas.microsoft.com/office/drawing/2014/main" id="{8BD65652-8190-40A4-A6A7-E960FFECF04F}"/>
                </a:ext>
              </a:extLst>
            </p:cNvPr>
            <p:cNvSpPr/>
            <p:nvPr/>
          </p:nvSpPr>
          <p:spPr>
            <a:xfrm>
              <a:off x="0" y="0"/>
              <a:ext cx="9144000" cy="762664"/>
            </a:xfrm>
            <a:custGeom>
              <a:avLst/>
              <a:gdLst/>
              <a:ahLst/>
              <a:cxnLst/>
              <a:rect l="0" t="0" r="0" b="0"/>
              <a:pathLst>
                <a:path w="120000" h="120000" extrusionOk="0">
                  <a:moveTo>
                    <a:pt x="0" y="119999"/>
                  </a:moveTo>
                  <a:lnTo>
                    <a:pt x="119994" y="119999"/>
                  </a:lnTo>
                  <a:lnTo>
                    <a:pt x="119994" y="0"/>
                  </a:lnTo>
                  <a:lnTo>
                    <a:pt x="0" y="0"/>
                  </a:lnTo>
                  <a:lnTo>
                    <a:pt x="0" y="119999"/>
                  </a:lnTo>
                  <a:close/>
                </a:path>
              </a:pathLst>
            </a:custGeom>
            <a:solidFill>
              <a:schemeClr val="accent1">
                <a:lumMod val="40000"/>
                <a:lumOff val="60000"/>
              </a:schemeClr>
            </a:solidFill>
            <a:ln>
              <a:noFill/>
            </a:ln>
          </p:spPr>
          <p:txBody>
            <a:bodyPr wrap="square" lIns="0" tIns="0" rIns="0" bIns="0" anchor="t" anchorCtr="0">
              <a:noAutofit/>
            </a:bodyPr>
            <a:lstStyle/>
            <a:p>
              <a:pPr marL="0" marR="0" lvl="0" indent="0" algn="l" rtl="0">
                <a:spcBef>
                  <a:spcPts val="0"/>
                </a:spcBef>
                <a:buNone/>
              </a:pPr>
              <a:endParaRPr sz="1800" dirty="0">
                <a:solidFill>
                  <a:schemeClr val="dk1"/>
                </a:solidFill>
                <a:latin typeface="Calibri"/>
                <a:ea typeface="Calibri"/>
                <a:cs typeface="Calibri"/>
                <a:sym typeface="Calibri"/>
              </a:endParaRPr>
            </a:p>
          </p:txBody>
        </p:sp>
        <p:sp>
          <p:nvSpPr>
            <p:cNvPr id="23" name="Title 1">
              <a:extLst>
                <a:ext uri="{FF2B5EF4-FFF2-40B4-BE49-F238E27FC236}">
                  <a16:creationId xmlns="" xmlns:a16="http://schemas.microsoft.com/office/drawing/2014/main" id="{E8CE7BCC-2839-4CA3-A26E-87B63ED70774}"/>
                </a:ext>
              </a:extLst>
            </p:cNvPr>
            <p:cNvSpPr txBox="1">
              <a:spLocks/>
            </p:cNvSpPr>
            <p:nvPr/>
          </p:nvSpPr>
          <p:spPr>
            <a:xfrm>
              <a:off x="76200" y="-126440"/>
              <a:ext cx="8483129" cy="1099778"/>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200" b="1" dirty="0">
                  <a:latin typeface="+mn-lt"/>
                </a:rPr>
                <a:t>Clustering analysis reveals 3 major visitor groups </a:t>
              </a:r>
            </a:p>
          </p:txBody>
        </p:sp>
      </p:grpSp>
    </p:spTree>
    <p:extLst>
      <p:ext uri="{BB962C8B-B14F-4D97-AF65-F5344CB8AC3E}">
        <p14:creationId xmlns:p14="http://schemas.microsoft.com/office/powerpoint/2010/main" val="4123131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4" name="Shape 246">
            <a:extLst>
              <a:ext uri="{FF2B5EF4-FFF2-40B4-BE49-F238E27FC236}">
                <a16:creationId xmlns="" xmlns:a16="http://schemas.microsoft.com/office/drawing/2014/main" id="{113BF603-DA2B-46C3-B24B-8AE8E09CEC37}"/>
              </a:ext>
            </a:extLst>
          </p:cNvPr>
          <p:cNvSpPr txBox="1"/>
          <p:nvPr/>
        </p:nvSpPr>
        <p:spPr>
          <a:xfrm>
            <a:off x="686858" y="2961885"/>
            <a:ext cx="7628360" cy="1344300"/>
          </a:xfrm>
          <a:prstGeom prst="rect">
            <a:avLst/>
          </a:prstGeom>
          <a:noFill/>
          <a:ln>
            <a:noFill/>
          </a:ln>
        </p:spPr>
        <p:txBody>
          <a:bodyPr wrap="square" lIns="91425" tIns="91425" rIns="91425" bIns="91425" anchor="t" anchorCtr="0">
            <a:noAutofit/>
          </a:bodyPr>
          <a:lstStyle/>
          <a:p>
            <a:pPr lvl="0" algn="ctr">
              <a:lnSpc>
                <a:spcPct val="200000"/>
              </a:lnSpc>
              <a:spcBef>
                <a:spcPts val="0"/>
              </a:spcBef>
              <a:buNone/>
            </a:pPr>
            <a:endParaRPr lang="en-US" sz="2400" b="1" dirty="0">
              <a:ea typeface="Comfortaa"/>
              <a:cs typeface="Comfortaa"/>
              <a:sym typeface="Comfortaa"/>
            </a:endParaRPr>
          </a:p>
          <a:p>
            <a:pPr lvl="0" algn="ctr">
              <a:lnSpc>
                <a:spcPct val="200000"/>
              </a:lnSpc>
              <a:spcBef>
                <a:spcPts val="0"/>
              </a:spcBef>
              <a:buNone/>
            </a:pPr>
            <a:endParaRPr lang="en-US" sz="2400" b="1" dirty="0">
              <a:ea typeface="Comfortaa"/>
              <a:cs typeface="Comfortaa"/>
              <a:sym typeface="Comfortaa"/>
            </a:endParaRPr>
          </a:p>
        </p:txBody>
      </p:sp>
      <p:sp>
        <p:nvSpPr>
          <p:cNvPr id="54" name="Shape 277">
            <a:extLst>
              <a:ext uri="{FF2B5EF4-FFF2-40B4-BE49-F238E27FC236}">
                <a16:creationId xmlns="" xmlns:a16="http://schemas.microsoft.com/office/drawing/2014/main" id="{BA888DB2-13EB-424B-918D-C300ABCBF6F7}"/>
              </a:ext>
            </a:extLst>
          </p:cNvPr>
          <p:cNvSpPr txBox="1"/>
          <p:nvPr/>
        </p:nvSpPr>
        <p:spPr>
          <a:xfrm>
            <a:off x="985394" y="5485775"/>
            <a:ext cx="7676400" cy="769500"/>
          </a:xfrm>
          <a:prstGeom prst="rect">
            <a:avLst/>
          </a:prstGeom>
          <a:noFill/>
          <a:ln>
            <a:noFill/>
          </a:ln>
        </p:spPr>
        <p:txBody>
          <a:bodyPr wrap="square" lIns="91425" tIns="91425" rIns="91425" bIns="91425" anchor="t" anchorCtr="0">
            <a:noAutofit/>
          </a:bodyPr>
          <a:lstStyle/>
          <a:p>
            <a:pPr lvl="0" rtl="0">
              <a:spcBef>
                <a:spcPts val="0"/>
              </a:spcBef>
              <a:buNone/>
            </a:pPr>
            <a:endParaRPr sz="1500" dirty="0"/>
          </a:p>
          <a:p>
            <a:pPr lvl="0">
              <a:spcBef>
                <a:spcPts val="0"/>
              </a:spcBef>
              <a:buNone/>
            </a:pPr>
            <a:endParaRPr sz="1500" dirty="0"/>
          </a:p>
        </p:txBody>
      </p:sp>
      <p:grpSp>
        <p:nvGrpSpPr>
          <p:cNvPr id="9" name="Group 8">
            <a:extLst>
              <a:ext uri="{FF2B5EF4-FFF2-40B4-BE49-F238E27FC236}">
                <a16:creationId xmlns="" xmlns:a16="http://schemas.microsoft.com/office/drawing/2014/main" id="{96994325-37F4-4489-9F0D-EAA5A9F5EFF0}"/>
              </a:ext>
            </a:extLst>
          </p:cNvPr>
          <p:cNvGrpSpPr/>
          <p:nvPr/>
        </p:nvGrpSpPr>
        <p:grpSpPr>
          <a:xfrm>
            <a:off x="0" y="5793122"/>
            <a:ext cx="11474200" cy="1098277"/>
            <a:chOff x="0" y="5793122"/>
            <a:chExt cx="11474200" cy="1098277"/>
          </a:xfrm>
        </p:grpSpPr>
        <p:grpSp>
          <p:nvGrpSpPr>
            <p:cNvPr id="6" name="Group 5">
              <a:extLst>
                <a:ext uri="{FF2B5EF4-FFF2-40B4-BE49-F238E27FC236}">
                  <a16:creationId xmlns="" xmlns:a16="http://schemas.microsoft.com/office/drawing/2014/main" id="{284BEABF-E3DC-4CF2-BCE0-63D206D65710}"/>
                </a:ext>
              </a:extLst>
            </p:cNvPr>
            <p:cNvGrpSpPr/>
            <p:nvPr/>
          </p:nvGrpSpPr>
          <p:grpSpPr>
            <a:xfrm>
              <a:off x="0" y="5793122"/>
              <a:ext cx="11474200" cy="1098277"/>
              <a:chOff x="0" y="5793122"/>
              <a:chExt cx="11474200" cy="1098277"/>
            </a:xfrm>
          </p:grpSpPr>
          <p:pic>
            <p:nvPicPr>
              <p:cNvPr id="2052" name="Picture 4" descr="https://openclipart.org/image/800px/svg_to_png/279759/Generic-Cityscape-Skyline.png">
                <a:extLst>
                  <a:ext uri="{FF2B5EF4-FFF2-40B4-BE49-F238E27FC236}">
                    <a16:creationId xmlns="" xmlns:a16="http://schemas.microsoft.com/office/drawing/2014/main" id="{12B64027-7A8E-4184-9DF8-AE7FF8BDDF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5770"/>
              <a:stretch/>
            </p:blipFill>
            <p:spPr bwMode="auto">
              <a:xfrm>
                <a:off x="0" y="5793122"/>
                <a:ext cx="5760720" cy="109827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https://openclipart.org/image/800px/svg_to_png/279759/Generic-Cityscape-Skyline.png">
                <a:extLst>
                  <a:ext uri="{FF2B5EF4-FFF2-40B4-BE49-F238E27FC236}">
                    <a16:creationId xmlns="" xmlns:a16="http://schemas.microsoft.com/office/drawing/2014/main" id="{C35C6687-473F-4BBA-B9BA-E156223073E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5770"/>
              <a:stretch/>
            </p:blipFill>
            <p:spPr bwMode="auto">
              <a:xfrm>
                <a:off x="5713480" y="5793122"/>
                <a:ext cx="5760720" cy="10982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 xmlns:a16="http://schemas.microsoft.com/office/drawing/2014/main" id="{8A19D18D-6B22-412E-A4A7-6C1BAEDF6DAF}"/>
                </a:ext>
              </a:extLst>
            </p:cNvPr>
            <p:cNvGrpSpPr/>
            <p:nvPr/>
          </p:nvGrpSpPr>
          <p:grpSpPr>
            <a:xfrm>
              <a:off x="36617" y="6601091"/>
              <a:ext cx="9070766" cy="271671"/>
              <a:chOff x="36617" y="6600567"/>
              <a:chExt cx="9070766" cy="271671"/>
            </a:xfrm>
          </p:grpSpPr>
          <p:grpSp>
            <p:nvGrpSpPr>
              <p:cNvPr id="7" name="Group 6">
                <a:extLst>
                  <a:ext uri="{FF2B5EF4-FFF2-40B4-BE49-F238E27FC236}">
                    <a16:creationId xmlns="" xmlns:a16="http://schemas.microsoft.com/office/drawing/2014/main" id="{3BEFC5CB-B3B5-4AA4-AF4D-A199BF2B804E}"/>
                  </a:ext>
                </a:extLst>
              </p:cNvPr>
              <p:cNvGrpSpPr/>
              <p:nvPr/>
            </p:nvGrpSpPr>
            <p:grpSpPr>
              <a:xfrm>
                <a:off x="36617" y="6600567"/>
                <a:ext cx="9070766" cy="271671"/>
                <a:chOff x="73233" y="6586329"/>
                <a:chExt cx="9070766" cy="271671"/>
              </a:xfrm>
            </p:grpSpPr>
            <p:grpSp>
              <p:nvGrpSpPr>
                <p:cNvPr id="26" name="Shape 123">
                  <a:extLst>
                    <a:ext uri="{FF2B5EF4-FFF2-40B4-BE49-F238E27FC236}">
                      <a16:creationId xmlns="" xmlns:a16="http://schemas.microsoft.com/office/drawing/2014/main" id="{3077A733-DD9A-4D67-891D-04D42AEFBBA8}"/>
                    </a:ext>
                  </a:extLst>
                </p:cNvPr>
                <p:cNvGrpSpPr/>
                <p:nvPr/>
              </p:nvGrpSpPr>
              <p:grpSpPr>
                <a:xfrm>
                  <a:off x="73233" y="6586329"/>
                  <a:ext cx="7783901" cy="271671"/>
                  <a:chOff x="275920" y="6177152"/>
                  <a:chExt cx="12141726" cy="316724"/>
                </a:xfrm>
              </p:grpSpPr>
              <p:grpSp>
                <p:nvGrpSpPr>
                  <p:cNvPr id="28" name="Shape 124">
                    <a:extLst>
                      <a:ext uri="{FF2B5EF4-FFF2-40B4-BE49-F238E27FC236}">
                        <a16:creationId xmlns="" xmlns:a16="http://schemas.microsoft.com/office/drawing/2014/main" id="{2E49042E-69C7-43B8-B1E7-A7822EC5F906}"/>
                      </a:ext>
                    </a:extLst>
                  </p:cNvPr>
                  <p:cNvGrpSpPr/>
                  <p:nvPr/>
                </p:nvGrpSpPr>
                <p:grpSpPr>
                  <a:xfrm>
                    <a:off x="275920" y="6177152"/>
                    <a:ext cx="9903157" cy="314210"/>
                    <a:chOff x="1241427" y="6086476"/>
                    <a:chExt cx="10275116" cy="402524"/>
                  </a:xfrm>
                </p:grpSpPr>
                <p:sp>
                  <p:nvSpPr>
                    <p:cNvPr id="31" name="Shape 125">
                      <a:extLst>
                        <a:ext uri="{FF2B5EF4-FFF2-40B4-BE49-F238E27FC236}">
                          <a16:creationId xmlns="" xmlns:a16="http://schemas.microsoft.com/office/drawing/2014/main" id="{CB6F3AC0-2DA6-44ED-87F8-8EA13C06441A}"/>
                        </a:ext>
                      </a:extLst>
                    </p:cNvPr>
                    <p:cNvSpPr/>
                    <p:nvPr/>
                  </p:nvSpPr>
                  <p:spPr>
                    <a:xfrm>
                      <a:off x="1241427" y="6089312"/>
                      <a:ext cx="2532300" cy="395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100" dirty="0">
                          <a:solidFill>
                            <a:schemeClr val="bg1"/>
                          </a:solidFill>
                          <a:latin typeface="Calibri"/>
                          <a:ea typeface="Calibri"/>
                          <a:cs typeface="Calibri"/>
                          <a:sym typeface="Calibri"/>
                        </a:rPr>
                        <a:t>Problem Overview</a:t>
                      </a:r>
                    </a:p>
                  </p:txBody>
                </p:sp>
                <p:sp>
                  <p:nvSpPr>
                    <p:cNvPr id="32" name="Shape 126">
                      <a:extLst>
                        <a:ext uri="{FF2B5EF4-FFF2-40B4-BE49-F238E27FC236}">
                          <a16:creationId xmlns="" xmlns:a16="http://schemas.microsoft.com/office/drawing/2014/main" id="{6BB7E898-9A45-476E-8B10-787BC5F9564A}"/>
                        </a:ext>
                      </a:extLst>
                    </p:cNvPr>
                    <p:cNvSpPr/>
                    <p:nvPr/>
                  </p:nvSpPr>
                  <p:spPr>
                    <a:xfrm>
                      <a:off x="3747906" y="6093598"/>
                      <a:ext cx="2820900" cy="395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00" dirty="0">
                          <a:solidFill>
                            <a:schemeClr val="bg1"/>
                          </a:solidFill>
                          <a:latin typeface="Calibri"/>
                          <a:ea typeface="Calibri"/>
                          <a:cs typeface="Calibri"/>
                          <a:sym typeface="Calibri"/>
                        </a:rPr>
                        <a:t>Business Understanding</a:t>
                      </a:r>
                    </a:p>
                  </p:txBody>
                </p:sp>
                <p:sp>
                  <p:nvSpPr>
                    <p:cNvPr id="33" name="Shape 127">
                      <a:extLst>
                        <a:ext uri="{FF2B5EF4-FFF2-40B4-BE49-F238E27FC236}">
                          <a16:creationId xmlns="" xmlns:a16="http://schemas.microsoft.com/office/drawing/2014/main" id="{6AB90529-2F57-4566-93D2-59FAB84F8070}"/>
                        </a:ext>
                      </a:extLst>
                    </p:cNvPr>
                    <p:cNvSpPr/>
                    <p:nvPr/>
                  </p:nvSpPr>
                  <p:spPr>
                    <a:xfrm>
                      <a:off x="6460454" y="6086476"/>
                      <a:ext cx="2528400" cy="395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00" b="1" dirty="0">
                          <a:solidFill>
                            <a:schemeClr val="bg1"/>
                          </a:solidFill>
                          <a:latin typeface="Calibri"/>
                          <a:ea typeface="Calibri"/>
                          <a:cs typeface="Calibri"/>
                          <a:sym typeface="Calibri"/>
                        </a:rPr>
                        <a:t>Predictive Analytics</a:t>
                      </a:r>
                    </a:p>
                  </p:txBody>
                </p:sp>
                <p:sp>
                  <p:nvSpPr>
                    <p:cNvPr id="34" name="Shape 128">
                      <a:extLst>
                        <a:ext uri="{FF2B5EF4-FFF2-40B4-BE49-F238E27FC236}">
                          <a16:creationId xmlns="" xmlns:a16="http://schemas.microsoft.com/office/drawing/2014/main" id="{67F888F8-D3AA-4C04-B97C-FE20E7767C53}"/>
                        </a:ext>
                      </a:extLst>
                    </p:cNvPr>
                    <p:cNvSpPr/>
                    <p:nvPr/>
                  </p:nvSpPr>
                  <p:spPr>
                    <a:xfrm>
                      <a:off x="8872343" y="6093600"/>
                      <a:ext cx="2644200" cy="395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00" b="1" dirty="0">
                          <a:solidFill>
                            <a:schemeClr val="bg1"/>
                          </a:solidFill>
                          <a:latin typeface="Calibri"/>
                          <a:ea typeface="Calibri"/>
                          <a:cs typeface="Calibri"/>
                          <a:sym typeface="Calibri"/>
                        </a:rPr>
                        <a:t>Descriptive Analytics</a:t>
                      </a:r>
                    </a:p>
                  </p:txBody>
                </p:sp>
              </p:grpSp>
              <p:sp>
                <p:nvSpPr>
                  <p:cNvPr id="30" name="Shape 129">
                    <a:extLst>
                      <a:ext uri="{FF2B5EF4-FFF2-40B4-BE49-F238E27FC236}">
                        <a16:creationId xmlns="" xmlns:a16="http://schemas.microsoft.com/office/drawing/2014/main" id="{F36D79CB-EFF3-4C87-A22A-B346A36AAAFF}"/>
                      </a:ext>
                    </a:extLst>
                  </p:cNvPr>
                  <p:cNvSpPr/>
                  <p:nvPr/>
                </p:nvSpPr>
                <p:spPr>
                  <a:xfrm>
                    <a:off x="10100447" y="6185476"/>
                    <a:ext cx="2317200" cy="308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50" b="1" dirty="0">
                        <a:latin typeface="Calibri"/>
                        <a:ea typeface="Calibri"/>
                        <a:cs typeface="Calibri"/>
                        <a:sym typeface="Calibri"/>
                      </a:rPr>
                      <a:t>Recommendations</a:t>
                    </a:r>
                  </a:p>
                </p:txBody>
              </p:sp>
            </p:grpSp>
            <p:sp>
              <p:nvSpPr>
                <p:cNvPr id="35" name="Shape 54">
                  <a:extLst>
                    <a:ext uri="{FF2B5EF4-FFF2-40B4-BE49-F238E27FC236}">
                      <a16:creationId xmlns="" xmlns:a16="http://schemas.microsoft.com/office/drawing/2014/main" id="{4BDC94CC-DBA3-4E0D-8CDE-6E6006C35046}"/>
                    </a:ext>
                  </a:extLst>
                </p:cNvPr>
                <p:cNvSpPr/>
                <p:nvPr/>
              </p:nvSpPr>
              <p:spPr>
                <a:xfrm>
                  <a:off x="7960776" y="6594087"/>
                  <a:ext cx="1183223" cy="263913"/>
                </a:xfrm>
                <a:custGeom>
                  <a:avLst/>
                  <a:gdLst/>
                  <a:ahLst/>
                  <a:cxnLst/>
                  <a:rect l="0" t="0" r="0" b="0"/>
                  <a:pathLst>
                    <a:path w="120000" h="120000" extrusionOk="0">
                      <a:moveTo>
                        <a:pt x="0" y="119944"/>
                      </a:moveTo>
                      <a:lnTo>
                        <a:pt x="119964" y="119944"/>
                      </a:lnTo>
                      <a:lnTo>
                        <a:pt x="119964" y="0"/>
                      </a:lnTo>
                      <a:lnTo>
                        <a:pt x="0" y="0"/>
                      </a:lnTo>
                      <a:lnTo>
                        <a:pt x="0" y="119944"/>
                      </a:lnTo>
                      <a:close/>
                    </a:path>
                  </a:pathLst>
                </a:custGeom>
                <a:solidFill>
                  <a:srgbClr val="FFFFFF"/>
                </a:solidFill>
                <a:ln>
                  <a:noFill/>
                </a:ln>
              </p:spPr>
              <p:txBody>
                <a:bodyPr wrap="square"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grpSp>
          <p:sp>
            <p:nvSpPr>
              <p:cNvPr id="36" name="Shape 53">
                <a:extLst>
                  <a:ext uri="{FF2B5EF4-FFF2-40B4-BE49-F238E27FC236}">
                    <a16:creationId xmlns="" xmlns:a16="http://schemas.microsoft.com/office/drawing/2014/main" id="{3663803E-EC4D-4501-8BB8-F073C5789CDF}"/>
                  </a:ext>
                </a:extLst>
              </p:cNvPr>
              <p:cNvSpPr/>
              <p:nvPr/>
            </p:nvSpPr>
            <p:spPr>
              <a:xfrm>
                <a:off x="8088728" y="6663437"/>
                <a:ext cx="951629" cy="145932"/>
              </a:xfrm>
              <a:prstGeom prst="rect">
                <a:avLst/>
              </a:prstGeom>
              <a:blipFill rotWithShape="1">
                <a:blip r:embed="rId4">
                  <a:alphaModFix/>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a:blipFill>
              <a:ln>
                <a:noFill/>
              </a:ln>
            </p:spPr>
            <p:txBody>
              <a:bodyPr wrap="square"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grpSp>
      </p:grpSp>
      <p:sp>
        <p:nvSpPr>
          <p:cNvPr id="25" name="Shape 87">
            <a:extLst>
              <a:ext uri="{FF2B5EF4-FFF2-40B4-BE49-F238E27FC236}">
                <a16:creationId xmlns="" xmlns:a16="http://schemas.microsoft.com/office/drawing/2014/main" id="{E61F5631-3A25-4C61-B361-C474C517F246}"/>
              </a:ext>
            </a:extLst>
          </p:cNvPr>
          <p:cNvSpPr/>
          <p:nvPr/>
        </p:nvSpPr>
        <p:spPr>
          <a:xfrm>
            <a:off x="0" y="7224"/>
            <a:ext cx="9144000" cy="973677"/>
          </a:xfrm>
          <a:custGeom>
            <a:avLst/>
            <a:gdLst/>
            <a:ahLst/>
            <a:cxnLst/>
            <a:rect l="0" t="0" r="0" b="0"/>
            <a:pathLst>
              <a:path w="120000" h="120000" extrusionOk="0">
                <a:moveTo>
                  <a:pt x="0" y="119999"/>
                </a:moveTo>
                <a:lnTo>
                  <a:pt x="119994" y="119999"/>
                </a:lnTo>
                <a:lnTo>
                  <a:pt x="119994" y="0"/>
                </a:lnTo>
                <a:lnTo>
                  <a:pt x="0" y="0"/>
                </a:lnTo>
                <a:lnTo>
                  <a:pt x="0" y="119999"/>
                </a:lnTo>
                <a:close/>
              </a:path>
            </a:pathLst>
          </a:custGeom>
          <a:solidFill>
            <a:schemeClr val="accent1">
              <a:lumMod val="40000"/>
              <a:lumOff val="60000"/>
            </a:schemeClr>
          </a:solidFill>
          <a:ln>
            <a:noFill/>
          </a:ln>
        </p:spPr>
        <p:txBody>
          <a:bodyPr wrap="square" lIns="0" tIns="0" rIns="0" bIns="0" anchor="t" anchorCtr="0">
            <a:noAutofit/>
          </a:bodyPr>
          <a:lstStyle/>
          <a:p>
            <a:pPr lvl="0"/>
            <a:r>
              <a:rPr lang="en-US" sz="2800" b="1" dirty="0">
                <a:solidFill>
                  <a:schemeClr val="dk1"/>
                </a:solidFill>
                <a:ea typeface="Calibri"/>
                <a:cs typeface="Calibri"/>
                <a:sym typeface="Calibri"/>
              </a:rPr>
              <a:t> Three-Pronged Analytics Approach results in $832,000 </a:t>
            </a:r>
          </a:p>
          <a:p>
            <a:pPr lvl="0"/>
            <a:r>
              <a:rPr lang="en-US" sz="2800" b="1" dirty="0">
                <a:solidFill>
                  <a:schemeClr val="dk1"/>
                </a:solidFill>
                <a:ea typeface="Calibri"/>
                <a:cs typeface="Calibri"/>
                <a:sym typeface="Calibri"/>
              </a:rPr>
              <a:t> annually of additional revenue for </a:t>
            </a:r>
            <a:r>
              <a:rPr lang="en-US" sz="2800" b="1" dirty="0" err="1">
                <a:solidFill>
                  <a:schemeClr val="dk1"/>
                </a:solidFill>
                <a:ea typeface="Calibri"/>
                <a:cs typeface="Calibri"/>
                <a:sym typeface="Calibri"/>
              </a:rPr>
              <a:t>RentPath</a:t>
            </a:r>
            <a:endParaRPr sz="2800" b="1" dirty="0">
              <a:solidFill>
                <a:schemeClr val="dk1"/>
              </a:solidFill>
              <a:latin typeface="Calibri"/>
              <a:ea typeface="Calibri"/>
              <a:cs typeface="Calibri"/>
              <a:sym typeface="Calibri"/>
            </a:endParaRPr>
          </a:p>
        </p:txBody>
      </p:sp>
      <p:graphicFrame>
        <p:nvGraphicFramePr>
          <p:cNvPr id="2" name="Diagram 1">
            <a:extLst>
              <a:ext uri="{FF2B5EF4-FFF2-40B4-BE49-F238E27FC236}">
                <a16:creationId xmlns="" xmlns:a16="http://schemas.microsoft.com/office/drawing/2014/main" id="{FD3C0247-54C5-4D59-8363-533D0DF42C99}"/>
              </a:ext>
            </a:extLst>
          </p:cNvPr>
          <p:cNvGraphicFramePr/>
          <p:nvPr>
            <p:extLst>
              <p:ext uri="{D42A27DB-BD31-4B8C-83A1-F6EECF244321}">
                <p14:modId xmlns:p14="http://schemas.microsoft.com/office/powerpoint/2010/main" val="45082874"/>
              </p:ext>
            </p:extLst>
          </p:nvPr>
        </p:nvGraphicFramePr>
        <p:xfrm>
          <a:off x="-684648" y="1168904"/>
          <a:ext cx="5508241" cy="443879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4" name="TextBox 3">
            <a:extLst>
              <a:ext uri="{FF2B5EF4-FFF2-40B4-BE49-F238E27FC236}">
                <a16:creationId xmlns="" xmlns:a16="http://schemas.microsoft.com/office/drawing/2014/main" id="{1AE0E666-A532-4F01-B0DE-EE13CB781020}"/>
              </a:ext>
            </a:extLst>
          </p:cNvPr>
          <p:cNvSpPr txBox="1"/>
          <p:nvPr/>
        </p:nvSpPr>
        <p:spPr>
          <a:xfrm>
            <a:off x="5047019" y="1056102"/>
            <a:ext cx="2753921" cy="1754326"/>
          </a:xfrm>
          <a:prstGeom prst="rect">
            <a:avLst/>
          </a:prstGeom>
          <a:noFill/>
        </p:spPr>
        <p:txBody>
          <a:bodyPr wrap="square" rtlCol="0">
            <a:spAutoFit/>
          </a:bodyPr>
          <a:lstStyle/>
          <a:p>
            <a:pPr marL="285750" lvl="0" indent="-285750">
              <a:buFont typeface="Arial" panose="020B0604020202020204" pitchFamily="34" charset="0"/>
              <a:buChar char="•"/>
            </a:pPr>
            <a:r>
              <a:rPr lang="en-US" dirty="0"/>
              <a:t>Better understanding of consumer segments</a:t>
            </a:r>
          </a:p>
          <a:p>
            <a:pPr marL="285750" lvl="0" indent="-285750">
              <a:buFont typeface="Arial" panose="020B0604020202020204" pitchFamily="34" charset="0"/>
              <a:buChar char="•"/>
            </a:pPr>
            <a:r>
              <a:rPr lang="en-US" dirty="0"/>
              <a:t>Reveals 3 distinct consumer groups</a:t>
            </a:r>
          </a:p>
          <a:p>
            <a:endParaRPr lang="en-US" dirty="0"/>
          </a:p>
          <a:p>
            <a:pPr marL="285750" indent="-285750">
              <a:buFont typeface="Arial" panose="020B0604020202020204" pitchFamily="34" charset="0"/>
              <a:buChar char="•"/>
            </a:pPr>
            <a:endParaRPr lang="en-US" dirty="0"/>
          </a:p>
        </p:txBody>
      </p:sp>
      <p:sp>
        <p:nvSpPr>
          <p:cNvPr id="24" name="TextBox 23">
            <a:extLst>
              <a:ext uri="{FF2B5EF4-FFF2-40B4-BE49-F238E27FC236}">
                <a16:creationId xmlns="" xmlns:a16="http://schemas.microsoft.com/office/drawing/2014/main" id="{10544C8E-BB6A-4383-827A-6D341C612306}"/>
              </a:ext>
            </a:extLst>
          </p:cNvPr>
          <p:cNvSpPr txBox="1"/>
          <p:nvPr/>
        </p:nvSpPr>
        <p:spPr>
          <a:xfrm>
            <a:off x="5090001" y="2446893"/>
            <a:ext cx="3375978" cy="2031325"/>
          </a:xfrm>
          <a:prstGeom prst="rect">
            <a:avLst/>
          </a:prstGeom>
          <a:noFill/>
        </p:spPr>
        <p:txBody>
          <a:bodyPr wrap="square" rtlCol="0">
            <a:spAutoFit/>
          </a:bodyPr>
          <a:lstStyle/>
          <a:p>
            <a:pPr marL="285750" lvl="0" indent="-285750">
              <a:buFont typeface="Arial" panose="020B0604020202020204" pitchFamily="34" charset="0"/>
              <a:buChar char="•"/>
            </a:pPr>
            <a:r>
              <a:rPr lang="en-US" dirty="0"/>
              <a:t>Determine which properties are viewed together </a:t>
            </a:r>
          </a:p>
          <a:p>
            <a:pPr marL="285750" lvl="0" indent="-285750">
              <a:buFont typeface="Arial" panose="020B0604020202020204" pitchFamily="34" charset="0"/>
              <a:buChar char="•"/>
            </a:pPr>
            <a:r>
              <a:rPr lang="en-US" dirty="0"/>
              <a:t>Use internal recommendation engine to suggest other properties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27" name="TextBox 26">
            <a:extLst>
              <a:ext uri="{FF2B5EF4-FFF2-40B4-BE49-F238E27FC236}">
                <a16:creationId xmlns="" xmlns:a16="http://schemas.microsoft.com/office/drawing/2014/main" id="{10C38539-4D18-4385-B9C0-63D0145305CB}"/>
              </a:ext>
            </a:extLst>
          </p:cNvPr>
          <p:cNvSpPr txBox="1"/>
          <p:nvPr/>
        </p:nvSpPr>
        <p:spPr>
          <a:xfrm>
            <a:off x="5146856" y="4090140"/>
            <a:ext cx="2661744" cy="1477328"/>
          </a:xfrm>
          <a:prstGeom prst="rect">
            <a:avLst/>
          </a:prstGeom>
          <a:noFill/>
        </p:spPr>
        <p:txBody>
          <a:bodyPr wrap="square" rtlCol="0">
            <a:spAutoFit/>
          </a:bodyPr>
          <a:lstStyle/>
          <a:p>
            <a:pPr marL="285750" indent="-285750">
              <a:buFont typeface="Arial" panose="020B0604020202020204" pitchFamily="34" charset="0"/>
              <a:buChar char="•"/>
            </a:pPr>
            <a:r>
              <a:rPr lang="en-US" dirty="0"/>
              <a:t>Predict likely </a:t>
            </a:r>
            <a:r>
              <a:rPr lang="en-US" dirty="0" err="1"/>
              <a:t>revisitors</a:t>
            </a:r>
            <a:endParaRPr lang="en-US" dirty="0"/>
          </a:p>
          <a:p>
            <a:pPr marL="285750" indent="-285750">
              <a:buFont typeface="Arial" panose="020B0604020202020204" pitchFamily="34" charset="0"/>
              <a:buChar char="•"/>
            </a:pPr>
            <a:r>
              <a:rPr lang="en-US" dirty="0"/>
              <a:t>Target </a:t>
            </a:r>
            <a:r>
              <a:rPr lang="en-US" dirty="0" err="1"/>
              <a:t>revisitors</a:t>
            </a:r>
            <a:r>
              <a:rPr lang="en-US" dirty="0"/>
              <a:t> using Facebook ads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cxnSp>
        <p:nvCxnSpPr>
          <p:cNvPr id="10" name="Straight Connector 9">
            <a:extLst>
              <a:ext uri="{FF2B5EF4-FFF2-40B4-BE49-F238E27FC236}">
                <a16:creationId xmlns="" xmlns:a16="http://schemas.microsoft.com/office/drawing/2014/main" id="{8C4BF5FB-88D4-403B-B44C-43B5F7E5EFE6}"/>
              </a:ext>
            </a:extLst>
          </p:cNvPr>
          <p:cNvCxnSpPr>
            <a:cxnSpLocks/>
          </p:cNvCxnSpPr>
          <p:nvPr/>
        </p:nvCxnSpPr>
        <p:spPr>
          <a:xfrm>
            <a:off x="4931371" y="992106"/>
            <a:ext cx="1" cy="4889624"/>
          </a:xfrm>
          <a:prstGeom prst="line">
            <a:avLst/>
          </a:prstGeom>
          <a:ln w="38100">
            <a:solidFill>
              <a:schemeClr val="bg2">
                <a:lumMod val="25000"/>
              </a:schemeClr>
            </a:solidFill>
          </a:ln>
        </p:spPr>
        <p:style>
          <a:lnRef idx="1">
            <a:schemeClr val="accent4"/>
          </a:lnRef>
          <a:fillRef idx="0">
            <a:schemeClr val="accent4"/>
          </a:fillRef>
          <a:effectRef idx="0">
            <a:schemeClr val="accent4"/>
          </a:effectRef>
          <a:fontRef idx="minor">
            <a:schemeClr val="tx1"/>
          </a:fontRef>
        </p:style>
      </p:cxnSp>
      <p:sp>
        <p:nvSpPr>
          <p:cNvPr id="29" name="TextBox 28">
            <a:extLst>
              <a:ext uri="{FF2B5EF4-FFF2-40B4-BE49-F238E27FC236}">
                <a16:creationId xmlns="" xmlns:a16="http://schemas.microsoft.com/office/drawing/2014/main" id="{261D8AE4-0FF1-44D8-8416-E0C7F13CE15C}"/>
              </a:ext>
            </a:extLst>
          </p:cNvPr>
          <p:cNvSpPr txBox="1"/>
          <p:nvPr/>
        </p:nvSpPr>
        <p:spPr>
          <a:xfrm>
            <a:off x="7730422" y="3238649"/>
            <a:ext cx="2753921" cy="738664"/>
          </a:xfrm>
          <a:prstGeom prst="rect">
            <a:avLst/>
          </a:prstGeom>
          <a:noFill/>
        </p:spPr>
        <p:txBody>
          <a:bodyPr wrap="square" rtlCol="0">
            <a:spAutoFit/>
          </a:bodyPr>
          <a:lstStyle/>
          <a:p>
            <a:pPr lvl="0"/>
            <a:r>
              <a:rPr lang="en-US" sz="2400" b="1" dirty="0">
                <a:solidFill>
                  <a:schemeClr val="accent5">
                    <a:lumMod val="75000"/>
                  </a:schemeClr>
                </a:solidFill>
              </a:rPr>
              <a:t>+ $52,000</a:t>
            </a:r>
          </a:p>
          <a:p>
            <a:pPr marL="285750" indent="-285750">
              <a:buFont typeface="Arial" panose="020B0604020202020204" pitchFamily="34" charset="0"/>
              <a:buChar char="•"/>
            </a:pPr>
            <a:endParaRPr lang="en-US" dirty="0">
              <a:solidFill>
                <a:srgbClr val="249C14"/>
              </a:solidFill>
            </a:endParaRPr>
          </a:p>
        </p:txBody>
      </p:sp>
      <p:sp>
        <p:nvSpPr>
          <p:cNvPr id="37" name="TextBox 36">
            <a:extLst>
              <a:ext uri="{FF2B5EF4-FFF2-40B4-BE49-F238E27FC236}">
                <a16:creationId xmlns="" xmlns:a16="http://schemas.microsoft.com/office/drawing/2014/main" id="{3B0EB3EA-D950-4C46-A9AC-61AC610D774C}"/>
              </a:ext>
            </a:extLst>
          </p:cNvPr>
          <p:cNvSpPr txBox="1"/>
          <p:nvPr/>
        </p:nvSpPr>
        <p:spPr>
          <a:xfrm>
            <a:off x="7642075" y="4259485"/>
            <a:ext cx="2753921" cy="738664"/>
          </a:xfrm>
          <a:prstGeom prst="rect">
            <a:avLst/>
          </a:prstGeom>
          <a:noFill/>
        </p:spPr>
        <p:txBody>
          <a:bodyPr wrap="square" rtlCol="0">
            <a:spAutoFit/>
          </a:bodyPr>
          <a:lstStyle/>
          <a:p>
            <a:pPr lvl="0"/>
            <a:r>
              <a:rPr lang="en-US" sz="2400" b="1" dirty="0">
                <a:solidFill>
                  <a:schemeClr val="accent5">
                    <a:lumMod val="75000"/>
                  </a:schemeClr>
                </a:solidFill>
              </a:rPr>
              <a:t>+ $780,000</a:t>
            </a:r>
          </a:p>
          <a:p>
            <a:pPr marL="285750" indent="-285750">
              <a:buFont typeface="Arial" panose="020B0604020202020204" pitchFamily="34" charset="0"/>
              <a:buChar char="•"/>
            </a:pPr>
            <a:endParaRPr lang="en-US" dirty="0">
              <a:solidFill>
                <a:srgbClr val="249C14"/>
              </a:solidFill>
            </a:endParaRPr>
          </a:p>
        </p:txBody>
      </p:sp>
      <p:sp>
        <p:nvSpPr>
          <p:cNvPr id="38" name="TextBox 37">
            <a:extLst>
              <a:ext uri="{FF2B5EF4-FFF2-40B4-BE49-F238E27FC236}">
                <a16:creationId xmlns="" xmlns:a16="http://schemas.microsoft.com/office/drawing/2014/main" id="{7EA5098E-BA55-49D1-87F6-A23381F12270}"/>
              </a:ext>
            </a:extLst>
          </p:cNvPr>
          <p:cNvSpPr txBox="1"/>
          <p:nvPr/>
        </p:nvSpPr>
        <p:spPr>
          <a:xfrm>
            <a:off x="7138810" y="5177048"/>
            <a:ext cx="2753921" cy="923330"/>
          </a:xfrm>
          <a:prstGeom prst="rect">
            <a:avLst/>
          </a:prstGeom>
          <a:noFill/>
        </p:spPr>
        <p:txBody>
          <a:bodyPr wrap="square" rtlCol="0">
            <a:spAutoFit/>
          </a:bodyPr>
          <a:lstStyle/>
          <a:p>
            <a:pPr lvl="0"/>
            <a:r>
              <a:rPr lang="en-US" sz="3600" b="1" dirty="0">
                <a:solidFill>
                  <a:srgbClr val="249C14"/>
                </a:solidFill>
              </a:rPr>
              <a:t> $832,000</a:t>
            </a:r>
          </a:p>
          <a:p>
            <a:pPr marL="285750" indent="-285750">
              <a:buFont typeface="Arial" panose="020B0604020202020204" pitchFamily="34" charset="0"/>
              <a:buChar char="•"/>
            </a:pPr>
            <a:endParaRPr lang="en-US" dirty="0">
              <a:solidFill>
                <a:srgbClr val="249C14"/>
              </a:solidFill>
            </a:endParaRPr>
          </a:p>
        </p:txBody>
      </p:sp>
      <p:cxnSp>
        <p:nvCxnSpPr>
          <p:cNvPr id="39" name="Straight Connector 38">
            <a:extLst>
              <a:ext uri="{FF2B5EF4-FFF2-40B4-BE49-F238E27FC236}">
                <a16:creationId xmlns="" xmlns:a16="http://schemas.microsoft.com/office/drawing/2014/main" id="{A385D230-2BBB-4321-A3C1-15A143ACE48F}"/>
              </a:ext>
            </a:extLst>
          </p:cNvPr>
          <p:cNvCxnSpPr>
            <a:cxnSpLocks/>
          </p:cNvCxnSpPr>
          <p:nvPr/>
        </p:nvCxnSpPr>
        <p:spPr>
          <a:xfrm flipH="1">
            <a:off x="4942545" y="5203602"/>
            <a:ext cx="4201455" cy="0"/>
          </a:xfrm>
          <a:prstGeom prst="line">
            <a:avLst/>
          </a:prstGeom>
          <a:ln w="38100">
            <a:solidFill>
              <a:schemeClr val="bg2">
                <a:lumMod val="25000"/>
              </a:schemeClr>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499115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39" name="Picture 4" descr="https://openclipart.org/image/800px/svg_to_png/279759/Generic-Cityscape-Skyline.png">
            <a:extLst>
              <a:ext uri="{FF2B5EF4-FFF2-40B4-BE49-F238E27FC236}">
                <a16:creationId xmlns="" xmlns:a16="http://schemas.microsoft.com/office/drawing/2014/main" id="{084B881C-7959-4CC5-AC09-E4AE021104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5770"/>
          <a:stretch/>
        </p:blipFill>
        <p:spPr bwMode="auto">
          <a:xfrm>
            <a:off x="0" y="5759723"/>
            <a:ext cx="5760720" cy="109827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 xmlns:a16="http://schemas.microsoft.com/office/drawing/2014/main" id="{E8CE7BCC-2839-4CA3-A26E-87B63ED70774}"/>
              </a:ext>
            </a:extLst>
          </p:cNvPr>
          <p:cNvSpPr>
            <a:spLocks noGrp="1"/>
          </p:cNvSpPr>
          <p:nvPr>
            <p:ph type="title"/>
          </p:nvPr>
        </p:nvSpPr>
        <p:spPr>
          <a:xfrm>
            <a:off x="-185696" y="-145774"/>
            <a:ext cx="12876245" cy="1521264"/>
          </a:xfrm>
        </p:spPr>
        <p:txBody>
          <a:bodyPr>
            <a:normAutofit/>
          </a:bodyPr>
          <a:lstStyle/>
          <a:p>
            <a:r>
              <a:rPr lang="en-US" sz="4400" b="1" dirty="0">
                <a:latin typeface="+mn-lt"/>
              </a:rPr>
              <a:t>   Roadmap</a:t>
            </a:r>
          </a:p>
        </p:txBody>
      </p:sp>
      <p:graphicFrame>
        <p:nvGraphicFramePr>
          <p:cNvPr id="8" name="Content Placeholder 7">
            <a:extLst>
              <a:ext uri="{FF2B5EF4-FFF2-40B4-BE49-F238E27FC236}">
                <a16:creationId xmlns="" xmlns:a16="http://schemas.microsoft.com/office/drawing/2014/main" id="{8CEA5378-167A-4D6C-8667-E8E2AB330D68}"/>
              </a:ext>
            </a:extLst>
          </p:cNvPr>
          <p:cNvGraphicFramePr>
            <a:graphicFrameLocks noGrp="1"/>
          </p:cNvGraphicFramePr>
          <p:nvPr>
            <p:ph idx="1"/>
            <p:extLst/>
          </p:nvPr>
        </p:nvGraphicFramePr>
        <p:xfrm>
          <a:off x="-1274883" y="482117"/>
          <a:ext cx="11737730" cy="61709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5" name="Picture 4" descr="https://openclipart.org/image/800px/svg_to_png/279759/Generic-Cityscape-Skyline.png">
            <a:extLst>
              <a:ext uri="{FF2B5EF4-FFF2-40B4-BE49-F238E27FC236}">
                <a16:creationId xmlns="" xmlns:a16="http://schemas.microsoft.com/office/drawing/2014/main" id="{084B881C-7959-4CC5-AC09-E4AE021104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5770"/>
          <a:stretch/>
        </p:blipFill>
        <p:spPr bwMode="auto">
          <a:xfrm>
            <a:off x="5760720" y="5759722"/>
            <a:ext cx="5760720" cy="1098277"/>
          </a:xfrm>
          <a:prstGeom prst="rect">
            <a:avLst/>
          </a:prstGeom>
          <a:noFill/>
          <a:extLst>
            <a:ext uri="{909E8E84-426E-40DD-AFC4-6F175D3DCCD1}">
              <a14:hiddenFill xmlns:a14="http://schemas.microsoft.com/office/drawing/2010/main">
                <a:solidFill>
                  <a:srgbClr val="FFFFFF"/>
                </a:solidFill>
              </a14:hiddenFill>
            </a:ext>
          </a:extLst>
        </p:spPr>
      </p:pic>
      <p:pic>
        <p:nvPicPr>
          <p:cNvPr id="36" name="Shape 77" descr="A close up of a logo  Description generated with very high confidence"/>
          <p:cNvPicPr preferRelativeResize="0"/>
          <p:nvPr/>
        </p:nvPicPr>
        <p:blipFill rotWithShape="1">
          <a:blip r:embed="rId8">
            <a:alphaModFix/>
          </a:blip>
          <a:srcRect l="38822" r="38511" b="68794"/>
          <a:stretch/>
        </p:blipFill>
        <p:spPr>
          <a:xfrm>
            <a:off x="5537052" y="4558271"/>
            <a:ext cx="685800" cy="887506"/>
          </a:xfrm>
          <a:prstGeom prst="rect">
            <a:avLst/>
          </a:prstGeom>
          <a:noFill/>
          <a:ln>
            <a:noFill/>
          </a:ln>
        </p:spPr>
      </p:pic>
      <p:pic>
        <p:nvPicPr>
          <p:cNvPr id="37" name="Shape 78" descr="A close up of a logo  Description generated with very high confidence"/>
          <p:cNvPicPr preferRelativeResize="0"/>
          <p:nvPr/>
        </p:nvPicPr>
        <p:blipFill rotWithShape="1">
          <a:blip r:embed="rId8">
            <a:alphaModFix/>
          </a:blip>
          <a:srcRect l="38000" t="32979" r="38666" b="35816"/>
          <a:stretch/>
        </p:blipFill>
        <p:spPr>
          <a:xfrm>
            <a:off x="3536907" y="918290"/>
            <a:ext cx="727362" cy="914400"/>
          </a:xfrm>
          <a:prstGeom prst="rect">
            <a:avLst/>
          </a:prstGeom>
          <a:noFill/>
          <a:ln>
            <a:noFill/>
          </a:ln>
        </p:spPr>
      </p:pic>
      <p:pic>
        <p:nvPicPr>
          <p:cNvPr id="40" name="Shape 79" descr="A close up of a logo  Description generated with very high confidence"/>
          <p:cNvPicPr preferRelativeResize="0"/>
          <p:nvPr/>
        </p:nvPicPr>
        <p:blipFill rotWithShape="1">
          <a:blip r:embed="rId8">
            <a:alphaModFix/>
          </a:blip>
          <a:srcRect l="69719" t="36961" r="3596" b="37506"/>
          <a:stretch/>
        </p:blipFill>
        <p:spPr>
          <a:xfrm>
            <a:off x="6680824" y="1832690"/>
            <a:ext cx="942107" cy="914400"/>
          </a:xfrm>
          <a:prstGeom prst="rect">
            <a:avLst/>
          </a:prstGeom>
          <a:noFill/>
          <a:ln>
            <a:noFill/>
          </a:ln>
        </p:spPr>
      </p:pic>
      <p:pic>
        <p:nvPicPr>
          <p:cNvPr id="41" name="Shape 80" descr="A close up of a logo  Description generated with very high confidence"/>
          <p:cNvPicPr preferRelativeResize="0"/>
          <p:nvPr/>
        </p:nvPicPr>
        <p:blipFill rotWithShape="1">
          <a:blip r:embed="rId8">
            <a:alphaModFix/>
          </a:blip>
          <a:srcRect l="38000" t="69858" r="38000" b="3191"/>
          <a:stretch/>
        </p:blipFill>
        <p:spPr>
          <a:xfrm>
            <a:off x="1167681" y="2543661"/>
            <a:ext cx="866273" cy="914399"/>
          </a:xfrm>
          <a:prstGeom prst="rect">
            <a:avLst/>
          </a:prstGeom>
          <a:noFill/>
          <a:ln>
            <a:noFill/>
          </a:ln>
        </p:spPr>
      </p:pic>
      <p:pic>
        <p:nvPicPr>
          <p:cNvPr id="42" name="Shape 81" descr="A close up of a logo  Description generated with very high confidence"/>
          <p:cNvPicPr preferRelativeResize="0"/>
          <p:nvPr/>
        </p:nvPicPr>
        <p:blipFill rotWithShape="1">
          <a:blip r:embed="rId8">
            <a:alphaModFix/>
          </a:blip>
          <a:srcRect l="4666" t="69858" r="71063"/>
          <a:stretch/>
        </p:blipFill>
        <p:spPr>
          <a:xfrm>
            <a:off x="7821516" y="3534021"/>
            <a:ext cx="731641" cy="854101"/>
          </a:xfrm>
          <a:prstGeom prst="rect">
            <a:avLst/>
          </a:prstGeom>
          <a:noFill/>
          <a:ln>
            <a:noFill/>
          </a:ln>
        </p:spPr>
      </p:pic>
    </p:spTree>
    <p:extLst>
      <p:ext uri="{BB962C8B-B14F-4D97-AF65-F5344CB8AC3E}">
        <p14:creationId xmlns:p14="http://schemas.microsoft.com/office/powerpoint/2010/main" val="37158822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7" name="Shape 87">
            <a:extLst>
              <a:ext uri="{FF2B5EF4-FFF2-40B4-BE49-F238E27FC236}">
                <a16:creationId xmlns="" xmlns:a16="http://schemas.microsoft.com/office/drawing/2014/main" id="{F7A956CD-FF73-47E8-BE9D-162B6752A94D}"/>
              </a:ext>
            </a:extLst>
          </p:cNvPr>
          <p:cNvSpPr/>
          <p:nvPr/>
        </p:nvSpPr>
        <p:spPr>
          <a:xfrm>
            <a:off x="0" y="0"/>
            <a:ext cx="9144000" cy="973677"/>
          </a:xfrm>
          <a:custGeom>
            <a:avLst/>
            <a:gdLst/>
            <a:ahLst/>
            <a:cxnLst/>
            <a:rect l="0" t="0" r="0" b="0"/>
            <a:pathLst>
              <a:path w="120000" h="120000" extrusionOk="0">
                <a:moveTo>
                  <a:pt x="0" y="119999"/>
                </a:moveTo>
                <a:lnTo>
                  <a:pt x="119994" y="119999"/>
                </a:lnTo>
                <a:lnTo>
                  <a:pt x="119994" y="0"/>
                </a:lnTo>
                <a:lnTo>
                  <a:pt x="0" y="0"/>
                </a:lnTo>
                <a:lnTo>
                  <a:pt x="0" y="119999"/>
                </a:lnTo>
                <a:close/>
              </a:path>
            </a:pathLst>
          </a:custGeom>
          <a:solidFill>
            <a:schemeClr val="accent1">
              <a:lumMod val="40000"/>
              <a:lumOff val="60000"/>
            </a:schemeClr>
          </a:solidFill>
          <a:ln>
            <a:noFill/>
          </a:ln>
        </p:spPr>
        <p:txBody>
          <a:bodyPr wrap="square" lIns="0" tIns="0" rIns="0" bIns="0" anchor="t" anchorCtr="0">
            <a:noAutofit/>
          </a:bodyPr>
          <a:lstStyle/>
          <a:p>
            <a:pPr lvl="0"/>
            <a:endParaRPr lang="en-US" sz="2800" b="1" dirty="0">
              <a:solidFill>
                <a:schemeClr val="dk1"/>
              </a:solidFill>
              <a:ea typeface="Calibri"/>
              <a:cs typeface="Calibri"/>
              <a:sym typeface="Calibri"/>
            </a:endParaRPr>
          </a:p>
        </p:txBody>
      </p:sp>
      <p:sp>
        <p:nvSpPr>
          <p:cNvPr id="54" name="Shape 277">
            <a:extLst>
              <a:ext uri="{FF2B5EF4-FFF2-40B4-BE49-F238E27FC236}">
                <a16:creationId xmlns="" xmlns:a16="http://schemas.microsoft.com/office/drawing/2014/main" id="{BA888DB2-13EB-424B-918D-C300ABCBF6F7}"/>
              </a:ext>
            </a:extLst>
          </p:cNvPr>
          <p:cNvSpPr txBox="1"/>
          <p:nvPr/>
        </p:nvSpPr>
        <p:spPr>
          <a:xfrm>
            <a:off x="985394" y="5485775"/>
            <a:ext cx="7676400" cy="769500"/>
          </a:xfrm>
          <a:prstGeom prst="rect">
            <a:avLst/>
          </a:prstGeom>
          <a:noFill/>
          <a:ln>
            <a:noFill/>
          </a:ln>
        </p:spPr>
        <p:txBody>
          <a:bodyPr wrap="square" lIns="91425" tIns="91425" rIns="91425" bIns="91425" anchor="t" anchorCtr="0">
            <a:noAutofit/>
          </a:bodyPr>
          <a:lstStyle/>
          <a:p>
            <a:pPr lvl="0" rtl="0">
              <a:spcBef>
                <a:spcPts val="0"/>
              </a:spcBef>
              <a:buNone/>
            </a:pPr>
            <a:endParaRPr sz="1500" dirty="0"/>
          </a:p>
          <a:p>
            <a:pPr lvl="0">
              <a:spcBef>
                <a:spcPts val="0"/>
              </a:spcBef>
              <a:buNone/>
            </a:pPr>
            <a:endParaRPr sz="1500" dirty="0"/>
          </a:p>
        </p:txBody>
      </p:sp>
      <p:grpSp>
        <p:nvGrpSpPr>
          <p:cNvPr id="9" name="Group 8">
            <a:extLst>
              <a:ext uri="{FF2B5EF4-FFF2-40B4-BE49-F238E27FC236}">
                <a16:creationId xmlns="" xmlns:a16="http://schemas.microsoft.com/office/drawing/2014/main" id="{96994325-37F4-4489-9F0D-EAA5A9F5EFF0}"/>
              </a:ext>
            </a:extLst>
          </p:cNvPr>
          <p:cNvGrpSpPr/>
          <p:nvPr/>
        </p:nvGrpSpPr>
        <p:grpSpPr>
          <a:xfrm>
            <a:off x="0" y="5793122"/>
            <a:ext cx="11474200" cy="1098277"/>
            <a:chOff x="0" y="5793122"/>
            <a:chExt cx="11474200" cy="1098277"/>
          </a:xfrm>
        </p:grpSpPr>
        <p:grpSp>
          <p:nvGrpSpPr>
            <p:cNvPr id="6" name="Group 5">
              <a:extLst>
                <a:ext uri="{FF2B5EF4-FFF2-40B4-BE49-F238E27FC236}">
                  <a16:creationId xmlns="" xmlns:a16="http://schemas.microsoft.com/office/drawing/2014/main" id="{284BEABF-E3DC-4CF2-BCE0-63D206D65710}"/>
                </a:ext>
              </a:extLst>
            </p:cNvPr>
            <p:cNvGrpSpPr/>
            <p:nvPr/>
          </p:nvGrpSpPr>
          <p:grpSpPr>
            <a:xfrm>
              <a:off x="0" y="5793122"/>
              <a:ext cx="11474200" cy="1098277"/>
              <a:chOff x="0" y="5793122"/>
              <a:chExt cx="11474200" cy="1098277"/>
            </a:xfrm>
          </p:grpSpPr>
          <p:pic>
            <p:nvPicPr>
              <p:cNvPr id="2052" name="Picture 4" descr="https://openclipart.org/image/800px/svg_to_png/279759/Generic-Cityscape-Skyline.png">
                <a:extLst>
                  <a:ext uri="{FF2B5EF4-FFF2-40B4-BE49-F238E27FC236}">
                    <a16:creationId xmlns="" xmlns:a16="http://schemas.microsoft.com/office/drawing/2014/main" id="{12B64027-7A8E-4184-9DF8-AE7FF8BDDF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5770"/>
              <a:stretch/>
            </p:blipFill>
            <p:spPr bwMode="auto">
              <a:xfrm>
                <a:off x="0" y="5793122"/>
                <a:ext cx="5760720" cy="109827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https://openclipart.org/image/800px/svg_to_png/279759/Generic-Cityscape-Skyline.png">
                <a:extLst>
                  <a:ext uri="{FF2B5EF4-FFF2-40B4-BE49-F238E27FC236}">
                    <a16:creationId xmlns="" xmlns:a16="http://schemas.microsoft.com/office/drawing/2014/main" id="{C35C6687-473F-4BBA-B9BA-E156223073E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5770"/>
              <a:stretch/>
            </p:blipFill>
            <p:spPr bwMode="auto">
              <a:xfrm>
                <a:off x="5713480" y="5793122"/>
                <a:ext cx="5760720" cy="10982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 xmlns:a16="http://schemas.microsoft.com/office/drawing/2014/main" id="{8A19D18D-6B22-412E-A4A7-6C1BAEDF6DAF}"/>
                </a:ext>
              </a:extLst>
            </p:cNvPr>
            <p:cNvGrpSpPr/>
            <p:nvPr/>
          </p:nvGrpSpPr>
          <p:grpSpPr>
            <a:xfrm>
              <a:off x="36617" y="6601091"/>
              <a:ext cx="9070766" cy="271671"/>
              <a:chOff x="36617" y="6600567"/>
              <a:chExt cx="9070766" cy="271671"/>
            </a:xfrm>
          </p:grpSpPr>
          <p:grpSp>
            <p:nvGrpSpPr>
              <p:cNvPr id="7" name="Group 6">
                <a:extLst>
                  <a:ext uri="{FF2B5EF4-FFF2-40B4-BE49-F238E27FC236}">
                    <a16:creationId xmlns="" xmlns:a16="http://schemas.microsoft.com/office/drawing/2014/main" id="{3BEFC5CB-B3B5-4AA4-AF4D-A199BF2B804E}"/>
                  </a:ext>
                </a:extLst>
              </p:cNvPr>
              <p:cNvGrpSpPr/>
              <p:nvPr/>
            </p:nvGrpSpPr>
            <p:grpSpPr>
              <a:xfrm>
                <a:off x="36617" y="6600567"/>
                <a:ext cx="9070766" cy="271671"/>
                <a:chOff x="73233" y="6586329"/>
                <a:chExt cx="9070766" cy="271671"/>
              </a:xfrm>
            </p:grpSpPr>
            <p:grpSp>
              <p:nvGrpSpPr>
                <p:cNvPr id="26" name="Shape 123">
                  <a:extLst>
                    <a:ext uri="{FF2B5EF4-FFF2-40B4-BE49-F238E27FC236}">
                      <a16:creationId xmlns="" xmlns:a16="http://schemas.microsoft.com/office/drawing/2014/main" id="{3077A733-DD9A-4D67-891D-04D42AEFBBA8}"/>
                    </a:ext>
                  </a:extLst>
                </p:cNvPr>
                <p:cNvGrpSpPr/>
                <p:nvPr/>
              </p:nvGrpSpPr>
              <p:grpSpPr>
                <a:xfrm>
                  <a:off x="73233" y="6586329"/>
                  <a:ext cx="7783901" cy="271671"/>
                  <a:chOff x="275920" y="6177152"/>
                  <a:chExt cx="12141726" cy="316724"/>
                </a:xfrm>
              </p:grpSpPr>
              <p:grpSp>
                <p:nvGrpSpPr>
                  <p:cNvPr id="28" name="Shape 124">
                    <a:extLst>
                      <a:ext uri="{FF2B5EF4-FFF2-40B4-BE49-F238E27FC236}">
                        <a16:creationId xmlns="" xmlns:a16="http://schemas.microsoft.com/office/drawing/2014/main" id="{2E49042E-69C7-43B8-B1E7-A7822EC5F906}"/>
                      </a:ext>
                    </a:extLst>
                  </p:cNvPr>
                  <p:cNvGrpSpPr/>
                  <p:nvPr/>
                </p:nvGrpSpPr>
                <p:grpSpPr>
                  <a:xfrm>
                    <a:off x="275920" y="6177152"/>
                    <a:ext cx="9903157" cy="314210"/>
                    <a:chOff x="1241427" y="6086476"/>
                    <a:chExt cx="10275116" cy="402524"/>
                  </a:xfrm>
                </p:grpSpPr>
                <p:sp>
                  <p:nvSpPr>
                    <p:cNvPr id="31" name="Shape 125">
                      <a:extLst>
                        <a:ext uri="{FF2B5EF4-FFF2-40B4-BE49-F238E27FC236}">
                          <a16:creationId xmlns="" xmlns:a16="http://schemas.microsoft.com/office/drawing/2014/main" id="{CB6F3AC0-2DA6-44ED-87F8-8EA13C06441A}"/>
                        </a:ext>
                      </a:extLst>
                    </p:cNvPr>
                    <p:cNvSpPr/>
                    <p:nvPr/>
                  </p:nvSpPr>
                  <p:spPr>
                    <a:xfrm>
                      <a:off x="1241427" y="6089312"/>
                      <a:ext cx="2532300" cy="395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100" dirty="0">
                          <a:solidFill>
                            <a:schemeClr val="bg1"/>
                          </a:solidFill>
                          <a:latin typeface="Calibri"/>
                          <a:ea typeface="Calibri"/>
                          <a:cs typeface="Calibri"/>
                          <a:sym typeface="Calibri"/>
                        </a:rPr>
                        <a:t>Problem Overview</a:t>
                      </a:r>
                    </a:p>
                  </p:txBody>
                </p:sp>
                <p:sp>
                  <p:nvSpPr>
                    <p:cNvPr id="32" name="Shape 126">
                      <a:extLst>
                        <a:ext uri="{FF2B5EF4-FFF2-40B4-BE49-F238E27FC236}">
                          <a16:creationId xmlns="" xmlns:a16="http://schemas.microsoft.com/office/drawing/2014/main" id="{6BB7E898-9A45-476E-8B10-787BC5F9564A}"/>
                        </a:ext>
                      </a:extLst>
                    </p:cNvPr>
                    <p:cNvSpPr/>
                    <p:nvPr/>
                  </p:nvSpPr>
                  <p:spPr>
                    <a:xfrm>
                      <a:off x="3747906" y="6093598"/>
                      <a:ext cx="2820900" cy="395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00" dirty="0">
                          <a:solidFill>
                            <a:schemeClr val="bg1"/>
                          </a:solidFill>
                          <a:latin typeface="Calibri"/>
                          <a:ea typeface="Calibri"/>
                          <a:cs typeface="Calibri"/>
                          <a:sym typeface="Calibri"/>
                        </a:rPr>
                        <a:t>Business Understanding</a:t>
                      </a:r>
                    </a:p>
                  </p:txBody>
                </p:sp>
                <p:sp>
                  <p:nvSpPr>
                    <p:cNvPr id="33" name="Shape 127">
                      <a:extLst>
                        <a:ext uri="{FF2B5EF4-FFF2-40B4-BE49-F238E27FC236}">
                          <a16:creationId xmlns="" xmlns:a16="http://schemas.microsoft.com/office/drawing/2014/main" id="{6AB90529-2F57-4566-93D2-59FAB84F8070}"/>
                        </a:ext>
                      </a:extLst>
                    </p:cNvPr>
                    <p:cNvSpPr/>
                    <p:nvPr/>
                  </p:nvSpPr>
                  <p:spPr>
                    <a:xfrm>
                      <a:off x="6460454" y="6086476"/>
                      <a:ext cx="2528400" cy="395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00" b="1" dirty="0">
                          <a:solidFill>
                            <a:schemeClr val="bg1"/>
                          </a:solidFill>
                          <a:latin typeface="Calibri"/>
                          <a:ea typeface="Calibri"/>
                          <a:cs typeface="Calibri"/>
                          <a:sym typeface="Calibri"/>
                        </a:rPr>
                        <a:t>Predictive Analytics</a:t>
                      </a:r>
                    </a:p>
                  </p:txBody>
                </p:sp>
                <p:sp>
                  <p:nvSpPr>
                    <p:cNvPr id="34" name="Shape 128">
                      <a:extLst>
                        <a:ext uri="{FF2B5EF4-FFF2-40B4-BE49-F238E27FC236}">
                          <a16:creationId xmlns="" xmlns:a16="http://schemas.microsoft.com/office/drawing/2014/main" id="{67F888F8-D3AA-4C04-B97C-FE20E7767C53}"/>
                        </a:ext>
                      </a:extLst>
                    </p:cNvPr>
                    <p:cNvSpPr/>
                    <p:nvPr/>
                  </p:nvSpPr>
                  <p:spPr>
                    <a:xfrm>
                      <a:off x="8872343" y="6093600"/>
                      <a:ext cx="2644200" cy="395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00" dirty="0">
                          <a:solidFill>
                            <a:schemeClr val="bg1"/>
                          </a:solidFill>
                          <a:latin typeface="Calibri"/>
                          <a:ea typeface="Calibri"/>
                          <a:cs typeface="Calibri"/>
                          <a:sym typeface="Calibri"/>
                        </a:rPr>
                        <a:t>Descriptive Analytics</a:t>
                      </a:r>
                    </a:p>
                  </p:txBody>
                </p:sp>
              </p:grpSp>
              <p:sp>
                <p:nvSpPr>
                  <p:cNvPr id="30" name="Shape 129">
                    <a:extLst>
                      <a:ext uri="{FF2B5EF4-FFF2-40B4-BE49-F238E27FC236}">
                        <a16:creationId xmlns="" xmlns:a16="http://schemas.microsoft.com/office/drawing/2014/main" id="{F36D79CB-EFF3-4C87-A22A-B346A36AAAFF}"/>
                      </a:ext>
                    </a:extLst>
                  </p:cNvPr>
                  <p:cNvSpPr/>
                  <p:nvPr/>
                </p:nvSpPr>
                <p:spPr>
                  <a:xfrm>
                    <a:off x="10100447" y="6185476"/>
                    <a:ext cx="2317200" cy="308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50" b="1" dirty="0">
                        <a:latin typeface="Calibri"/>
                        <a:ea typeface="Calibri"/>
                        <a:cs typeface="Calibri"/>
                        <a:sym typeface="Calibri"/>
                      </a:rPr>
                      <a:t>Recommendations</a:t>
                    </a:r>
                  </a:p>
                </p:txBody>
              </p:sp>
            </p:grpSp>
            <p:sp>
              <p:nvSpPr>
                <p:cNvPr id="35" name="Shape 54">
                  <a:extLst>
                    <a:ext uri="{FF2B5EF4-FFF2-40B4-BE49-F238E27FC236}">
                      <a16:creationId xmlns="" xmlns:a16="http://schemas.microsoft.com/office/drawing/2014/main" id="{4BDC94CC-DBA3-4E0D-8CDE-6E6006C35046}"/>
                    </a:ext>
                  </a:extLst>
                </p:cNvPr>
                <p:cNvSpPr/>
                <p:nvPr/>
              </p:nvSpPr>
              <p:spPr>
                <a:xfrm>
                  <a:off x="7960776" y="6594087"/>
                  <a:ext cx="1183223" cy="263913"/>
                </a:xfrm>
                <a:custGeom>
                  <a:avLst/>
                  <a:gdLst/>
                  <a:ahLst/>
                  <a:cxnLst/>
                  <a:rect l="0" t="0" r="0" b="0"/>
                  <a:pathLst>
                    <a:path w="120000" h="120000" extrusionOk="0">
                      <a:moveTo>
                        <a:pt x="0" y="119944"/>
                      </a:moveTo>
                      <a:lnTo>
                        <a:pt x="119964" y="119944"/>
                      </a:lnTo>
                      <a:lnTo>
                        <a:pt x="119964" y="0"/>
                      </a:lnTo>
                      <a:lnTo>
                        <a:pt x="0" y="0"/>
                      </a:lnTo>
                      <a:lnTo>
                        <a:pt x="0" y="119944"/>
                      </a:lnTo>
                      <a:close/>
                    </a:path>
                  </a:pathLst>
                </a:custGeom>
                <a:solidFill>
                  <a:srgbClr val="FFFFFF"/>
                </a:solidFill>
                <a:ln>
                  <a:noFill/>
                </a:ln>
              </p:spPr>
              <p:txBody>
                <a:bodyPr wrap="square"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grpSp>
          <p:sp>
            <p:nvSpPr>
              <p:cNvPr id="36" name="Shape 53">
                <a:extLst>
                  <a:ext uri="{FF2B5EF4-FFF2-40B4-BE49-F238E27FC236}">
                    <a16:creationId xmlns="" xmlns:a16="http://schemas.microsoft.com/office/drawing/2014/main" id="{3663803E-EC4D-4501-8BB8-F073C5789CDF}"/>
                  </a:ext>
                </a:extLst>
              </p:cNvPr>
              <p:cNvSpPr/>
              <p:nvPr/>
            </p:nvSpPr>
            <p:spPr>
              <a:xfrm>
                <a:off x="8088728" y="6663437"/>
                <a:ext cx="951629" cy="145932"/>
              </a:xfrm>
              <a:prstGeom prst="rect">
                <a:avLst/>
              </a:prstGeom>
              <a:blipFill rotWithShape="1">
                <a:blip r:embed="rId4">
                  <a:alphaModFix/>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a:blipFill>
              <a:ln>
                <a:noFill/>
              </a:ln>
            </p:spPr>
            <p:txBody>
              <a:bodyPr wrap="square"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grpSp>
      </p:grpSp>
      <p:sp>
        <p:nvSpPr>
          <p:cNvPr id="2" name="Rectangle 1">
            <a:extLst>
              <a:ext uri="{FF2B5EF4-FFF2-40B4-BE49-F238E27FC236}">
                <a16:creationId xmlns="" xmlns:a16="http://schemas.microsoft.com/office/drawing/2014/main" id="{C797164E-BE0F-4C87-BB5B-31422E47220C}"/>
              </a:ext>
            </a:extLst>
          </p:cNvPr>
          <p:cNvSpPr/>
          <p:nvPr/>
        </p:nvSpPr>
        <p:spPr>
          <a:xfrm>
            <a:off x="70465" y="71339"/>
            <a:ext cx="8445306" cy="954107"/>
          </a:xfrm>
          <a:prstGeom prst="rect">
            <a:avLst/>
          </a:prstGeom>
        </p:spPr>
        <p:txBody>
          <a:bodyPr wrap="square">
            <a:spAutoFit/>
          </a:bodyPr>
          <a:lstStyle/>
          <a:p>
            <a:pPr lvl="0"/>
            <a:r>
              <a:rPr lang="en-US" sz="2800" b="1" dirty="0">
                <a:solidFill>
                  <a:schemeClr val="dk1"/>
                </a:solidFill>
                <a:ea typeface="Calibri"/>
                <a:cs typeface="Calibri"/>
                <a:sym typeface="Calibri"/>
              </a:rPr>
              <a:t>Success of recommendation can be tracked through measurable KPIs</a:t>
            </a:r>
          </a:p>
        </p:txBody>
      </p:sp>
      <p:grpSp>
        <p:nvGrpSpPr>
          <p:cNvPr id="3" name="Group 2">
            <a:extLst>
              <a:ext uri="{FF2B5EF4-FFF2-40B4-BE49-F238E27FC236}">
                <a16:creationId xmlns="" xmlns:a16="http://schemas.microsoft.com/office/drawing/2014/main" id="{37603730-4480-4C96-B8A3-C05F26B8EA4E}"/>
              </a:ext>
            </a:extLst>
          </p:cNvPr>
          <p:cNvGrpSpPr/>
          <p:nvPr/>
        </p:nvGrpSpPr>
        <p:grpSpPr>
          <a:xfrm>
            <a:off x="346314" y="2066684"/>
            <a:ext cx="8451372" cy="2755789"/>
            <a:chOff x="628459" y="1785224"/>
            <a:chExt cx="8451372" cy="2755789"/>
          </a:xfrm>
        </p:grpSpPr>
        <p:sp>
          <p:nvSpPr>
            <p:cNvPr id="44" name="Shape 246">
              <a:extLst>
                <a:ext uri="{FF2B5EF4-FFF2-40B4-BE49-F238E27FC236}">
                  <a16:creationId xmlns="" xmlns:a16="http://schemas.microsoft.com/office/drawing/2014/main" id="{113BF603-DA2B-46C3-B24B-8AE8E09CEC37}"/>
                </a:ext>
              </a:extLst>
            </p:cNvPr>
            <p:cNvSpPr txBox="1"/>
            <p:nvPr/>
          </p:nvSpPr>
          <p:spPr>
            <a:xfrm>
              <a:off x="818945" y="3111225"/>
              <a:ext cx="7628360" cy="1344300"/>
            </a:xfrm>
            <a:prstGeom prst="rect">
              <a:avLst/>
            </a:prstGeom>
            <a:noFill/>
            <a:ln>
              <a:noFill/>
            </a:ln>
          </p:spPr>
          <p:txBody>
            <a:bodyPr wrap="square" lIns="91425" tIns="91425" rIns="91425" bIns="91425" anchor="t" anchorCtr="0">
              <a:noAutofit/>
            </a:bodyPr>
            <a:lstStyle/>
            <a:p>
              <a:pPr lvl="0" algn="ctr">
                <a:lnSpc>
                  <a:spcPct val="200000"/>
                </a:lnSpc>
                <a:spcBef>
                  <a:spcPts val="0"/>
                </a:spcBef>
                <a:buNone/>
              </a:pPr>
              <a:endParaRPr lang="en-US" sz="2400" b="1" dirty="0">
                <a:ea typeface="Comfortaa"/>
                <a:cs typeface="Comfortaa"/>
                <a:sym typeface="Comfortaa"/>
              </a:endParaRPr>
            </a:p>
            <a:p>
              <a:pPr lvl="0" algn="ctr">
                <a:lnSpc>
                  <a:spcPct val="200000"/>
                </a:lnSpc>
                <a:spcBef>
                  <a:spcPts val="0"/>
                </a:spcBef>
                <a:buNone/>
              </a:pPr>
              <a:endParaRPr lang="en-US" sz="2400" b="1" dirty="0">
                <a:ea typeface="Comfortaa"/>
                <a:cs typeface="Comfortaa"/>
                <a:sym typeface="Comfortaa"/>
              </a:endParaRPr>
            </a:p>
          </p:txBody>
        </p:sp>
        <p:pic>
          <p:nvPicPr>
            <p:cNvPr id="22" name="Shape 352">
              <a:extLst>
                <a:ext uri="{FF2B5EF4-FFF2-40B4-BE49-F238E27FC236}">
                  <a16:creationId xmlns="" xmlns:a16="http://schemas.microsoft.com/office/drawing/2014/main" id="{FB2D7D24-137F-47B6-AD39-E830489DE634}"/>
                </a:ext>
              </a:extLst>
            </p:cNvPr>
            <p:cNvPicPr preferRelativeResize="0"/>
            <p:nvPr/>
          </p:nvPicPr>
          <p:blipFill rotWithShape="1">
            <a:blip r:embed="rId6">
              <a:alphaModFix/>
            </a:blip>
            <a:srcRect b="16352"/>
            <a:stretch/>
          </p:blipFill>
          <p:spPr>
            <a:xfrm>
              <a:off x="818945" y="1785224"/>
              <a:ext cx="1841100" cy="1624059"/>
            </a:xfrm>
            <a:prstGeom prst="rect">
              <a:avLst/>
            </a:prstGeom>
            <a:noFill/>
            <a:ln>
              <a:noFill/>
            </a:ln>
          </p:spPr>
        </p:pic>
        <p:sp>
          <p:nvSpPr>
            <p:cNvPr id="24" name="Shape 353">
              <a:extLst>
                <a:ext uri="{FF2B5EF4-FFF2-40B4-BE49-F238E27FC236}">
                  <a16:creationId xmlns="" xmlns:a16="http://schemas.microsoft.com/office/drawing/2014/main" id="{A596DF5D-1C4E-4F9A-B042-B92472F3300C}"/>
                </a:ext>
              </a:extLst>
            </p:cNvPr>
            <p:cNvSpPr txBox="1"/>
            <p:nvPr/>
          </p:nvSpPr>
          <p:spPr>
            <a:xfrm>
              <a:off x="628459" y="3728139"/>
              <a:ext cx="2632888" cy="769500"/>
            </a:xfrm>
            <a:prstGeom prst="rect">
              <a:avLst/>
            </a:prstGeom>
            <a:noFill/>
            <a:ln>
              <a:noFill/>
            </a:ln>
          </p:spPr>
          <p:txBody>
            <a:bodyPr wrap="square" lIns="91425" tIns="91425" rIns="91425" bIns="91425" anchor="t" anchorCtr="0">
              <a:noAutofit/>
            </a:bodyPr>
            <a:lstStyle/>
            <a:p>
              <a:pPr lvl="0" algn="ctr">
                <a:spcBef>
                  <a:spcPts val="0"/>
                </a:spcBef>
                <a:buNone/>
              </a:pPr>
              <a:r>
                <a:rPr lang="en-US" sz="2000" dirty="0">
                  <a:latin typeface="Calibri"/>
                  <a:ea typeface="Calibri"/>
                  <a:cs typeface="Calibri"/>
                  <a:sym typeface="Calibri"/>
                </a:rPr>
                <a:t>Increase in the </a:t>
              </a:r>
              <a:r>
                <a:rPr lang="en-US" sz="2800" b="1" dirty="0">
                  <a:solidFill>
                    <a:schemeClr val="accent6">
                      <a:lumMod val="75000"/>
                    </a:schemeClr>
                  </a:solidFill>
                  <a:latin typeface="Calibri"/>
                  <a:ea typeface="Calibri"/>
                  <a:cs typeface="Calibri"/>
                  <a:sym typeface="Calibri"/>
                </a:rPr>
                <a:t>25%</a:t>
              </a:r>
              <a:r>
                <a:rPr lang="en-US" sz="2000" dirty="0">
                  <a:solidFill>
                    <a:schemeClr val="accent6">
                      <a:lumMod val="75000"/>
                    </a:schemeClr>
                  </a:solidFill>
                  <a:latin typeface="Calibri"/>
                  <a:ea typeface="Calibri"/>
                  <a:cs typeface="Calibri"/>
                  <a:sym typeface="Calibri"/>
                </a:rPr>
                <a:t> </a:t>
              </a:r>
              <a:r>
                <a:rPr lang="en-US" sz="2000" dirty="0">
                  <a:latin typeface="Calibri"/>
                  <a:ea typeface="Calibri"/>
                  <a:cs typeface="Calibri"/>
                  <a:sym typeface="Calibri"/>
                </a:rPr>
                <a:t>average revisit rate for </a:t>
              </a:r>
              <a:r>
                <a:rPr lang="en-US" sz="2000" dirty="0" err="1">
                  <a:latin typeface="Calibri"/>
                  <a:ea typeface="Calibri"/>
                  <a:cs typeface="Calibri"/>
                  <a:sym typeface="Calibri"/>
                </a:rPr>
                <a:t>ApartmentGuides</a:t>
              </a:r>
              <a:endParaRPr lang="en-US" sz="2000" dirty="0">
                <a:latin typeface="Calibri"/>
                <a:ea typeface="Calibri"/>
                <a:cs typeface="Calibri"/>
                <a:sym typeface="Calibri"/>
              </a:endParaRPr>
            </a:p>
          </p:txBody>
        </p:sp>
        <p:pic>
          <p:nvPicPr>
            <p:cNvPr id="25" name="Shape 354">
              <a:extLst>
                <a:ext uri="{FF2B5EF4-FFF2-40B4-BE49-F238E27FC236}">
                  <a16:creationId xmlns="" xmlns:a16="http://schemas.microsoft.com/office/drawing/2014/main" id="{3CDF657D-2C0F-4F3A-8A8C-803DAEC6A70A}"/>
                </a:ext>
              </a:extLst>
            </p:cNvPr>
            <p:cNvPicPr preferRelativeResize="0"/>
            <p:nvPr/>
          </p:nvPicPr>
          <p:blipFill rotWithShape="1">
            <a:blip r:embed="rId7">
              <a:alphaModFix/>
            </a:blip>
            <a:srcRect l="26691" r="25145" b="24328"/>
            <a:stretch/>
          </p:blipFill>
          <p:spPr>
            <a:xfrm>
              <a:off x="7240906" y="1878976"/>
              <a:ext cx="1159224" cy="1757350"/>
            </a:xfrm>
            <a:prstGeom prst="rect">
              <a:avLst/>
            </a:prstGeom>
            <a:noFill/>
            <a:ln>
              <a:noFill/>
            </a:ln>
          </p:spPr>
        </p:pic>
        <p:sp>
          <p:nvSpPr>
            <p:cNvPr id="29" name="Shape 355">
              <a:extLst>
                <a:ext uri="{FF2B5EF4-FFF2-40B4-BE49-F238E27FC236}">
                  <a16:creationId xmlns="" xmlns:a16="http://schemas.microsoft.com/office/drawing/2014/main" id="{44422DE3-79EA-43E8-AFDB-0D440908ABCD}"/>
                </a:ext>
              </a:extLst>
            </p:cNvPr>
            <p:cNvSpPr txBox="1"/>
            <p:nvPr/>
          </p:nvSpPr>
          <p:spPr>
            <a:xfrm>
              <a:off x="6467248" y="3745226"/>
              <a:ext cx="2612583" cy="769500"/>
            </a:xfrm>
            <a:prstGeom prst="rect">
              <a:avLst/>
            </a:prstGeom>
            <a:noFill/>
            <a:ln>
              <a:noFill/>
            </a:ln>
          </p:spPr>
          <p:txBody>
            <a:bodyPr wrap="square" lIns="91425" tIns="91425" rIns="91425" bIns="91425" anchor="t" anchorCtr="0">
              <a:noAutofit/>
            </a:bodyPr>
            <a:lstStyle/>
            <a:p>
              <a:pPr lvl="0" algn="ctr" rtl="0">
                <a:spcBef>
                  <a:spcPts val="0"/>
                </a:spcBef>
                <a:buNone/>
              </a:pPr>
              <a:r>
                <a:rPr lang="en-US" sz="2000" dirty="0">
                  <a:latin typeface="Calibri"/>
                  <a:ea typeface="Calibri"/>
                  <a:cs typeface="Calibri"/>
                  <a:sym typeface="Calibri"/>
                </a:rPr>
                <a:t>Growth in conversion of revisits to leads - currently </a:t>
              </a:r>
              <a:r>
                <a:rPr lang="en-US" sz="2800" b="1" dirty="0">
                  <a:solidFill>
                    <a:schemeClr val="accent6">
                      <a:lumMod val="75000"/>
                    </a:schemeClr>
                  </a:solidFill>
                  <a:latin typeface="Calibri"/>
                  <a:ea typeface="Calibri"/>
                  <a:cs typeface="Calibri"/>
                  <a:sym typeface="Calibri"/>
                </a:rPr>
                <a:t>5.8%</a:t>
              </a:r>
              <a:r>
                <a:rPr lang="en-US" sz="2000" dirty="0">
                  <a:solidFill>
                    <a:schemeClr val="accent6">
                      <a:lumMod val="75000"/>
                    </a:schemeClr>
                  </a:solidFill>
                  <a:latin typeface="Calibri"/>
                  <a:ea typeface="Calibri"/>
                  <a:cs typeface="Calibri"/>
                  <a:sym typeface="Calibri"/>
                </a:rPr>
                <a:t> </a:t>
              </a:r>
            </a:p>
          </p:txBody>
        </p:sp>
        <p:pic>
          <p:nvPicPr>
            <p:cNvPr id="37" name="Shape 356">
              <a:extLst>
                <a:ext uri="{FF2B5EF4-FFF2-40B4-BE49-F238E27FC236}">
                  <a16:creationId xmlns="" xmlns:a16="http://schemas.microsoft.com/office/drawing/2014/main" id="{CD1B2D21-B65C-427A-AEB4-FE66740E7087}"/>
                </a:ext>
              </a:extLst>
            </p:cNvPr>
            <p:cNvPicPr preferRelativeResize="0"/>
            <p:nvPr/>
          </p:nvPicPr>
          <p:blipFill rotWithShape="1">
            <a:blip r:embed="rId8">
              <a:alphaModFix/>
            </a:blip>
            <a:srcRect l="19288" r="17159" b="24265"/>
            <a:stretch/>
          </p:blipFill>
          <p:spPr>
            <a:xfrm>
              <a:off x="4293118" y="1898087"/>
              <a:ext cx="1500163" cy="1664462"/>
            </a:xfrm>
            <a:prstGeom prst="rect">
              <a:avLst/>
            </a:prstGeom>
            <a:noFill/>
            <a:ln>
              <a:noFill/>
            </a:ln>
          </p:spPr>
        </p:pic>
        <p:sp>
          <p:nvSpPr>
            <p:cNvPr id="38" name="Shape 357">
              <a:extLst>
                <a:ext uri="{FF2B5EF4-FFF2-40B4-BE49-F238E27FC236}">
                  <a16:creationId xmlns="" xmlns:a16="http://schemas.microsoft.com/office/drawing/2014/main" id="{EBECAB71-C454-4A8A-8A47-7EEDEA3AF420}"/>
                </a:ext>
              </a:extLst>
            </p:cNvPr>
            <p:cNvSpPr txBox="1"/>
            <p:nvPr/>
          </p:nvSpPr>
          <p:spPr>
            <a:xfrm>
              <a:off x="3689338" y="3771513"/>
              <a:ext cx="2707722" cy="769500"/>
            </a:xfrm>
            <a:prstGeom prst="rect">
              <a:avLst/>
            </a:prstGeom>
            <a:noFill/>
            <a:ln>
              <a:noFill/>
            </a:ln>
          </p:spPr>
          <p:txBody>
            <a:bodyPr wrap="square" lIns="91425" tIns="91425" rIns="91425" bIns="91425" anchor="t" anchorCtr="0">
              <a:noAutofit/>
            </a:bodyPr>
            <a:lstStyle/>
            <a:p>
              <a:pPr lvl="0" algn="ctr" rtl="0">
                <a:spcBef>
                  <a:spcPts val="0"/>
                </a:spcBef>
                <a:buNone/>
              </a:pPr>
              <a:r>
                <a:rPr lang="en-US" sz="2000" dirty="0">
                  <a:latin typeface="Calibri"/>
                  <a:ea typeface="Calibri"/>
                  <a:cs typeface="Calibri"/>
                  <a:sym typeface="Calibri"/>
                </a:rPr>
                <a:t>Reduction in the average time between website revisits</a:t>
              </a:r>
            </a:p>
          </p:txBody>
        </p:sp>
      </p:grpSp>
    </p:spTree>
    <p:extLst>
      <p:ext uri="{BB962C8B-B14F-4D97-AF65-F5344CB8AC3E}">
        <p14:creationId xmlns:p14="http://schemas.microsoft.com/office/powerpoint/2010/main" val="19544008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1028" name="Picture 4" descr="http://www.healthcareitnews.com/sites/default/files/bigdata-innovation712.jpg">
            <a:extLst>
              <a:ext uri="{FF2B5EF4-FFF2-40B4-BE49-F238E27FC236}">
                <a16:creationId xmlns="" xmlns:a16="http://schemas.microsoft.com/office/drawing/2014/main" id="{49EB577A-9446-4DF6-8BCD-C684C93D2C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1658" y="1307581"/>
            <a:ext cx="5397872" cy="4310589"/>
          </a:xfrm>
          <a:prstGeom prst="rect">
            <a:avLst/>
          </a:prstGeom>
          <a:noFill/>
          <a:extLst>
            <a:ext uri="{909E8E84-426E-40DD-AFC4-6F175D3DCCD1}">
              <a14:hiddenFill xmlns:a14="http://schemas.microsoft.com/office/drawing/2010/main">
                <a:solidFill>
                  <a:srgbClr val="FFFFFF"/>
                </a:solidFill>
              </a14:hiddenFill>
            </a:ext>
          </a:extLst>
        </p:spPr>
      </p:pic>
      <p:sp>
        <p:nvSpPr>
          <p:cNvPr id="47" name="Shape 87">
            <a:extLst>
              <a:ext uri="{FF2B5EF4-FFF2-40B4-BE49-F238E27FC236}">
                <a16:creationId xmlns="" xmlns:a16="http://schemas.microsoft.com/office/drawing/2014/main" id="{F7A956CD-FF73-47E8-BE9D-162B6752A94D}"/>
              </a:ext>
            </a:extLst>
          </p:cNvPr>
          <p:cNvSpPr/>
          <p:nvPr/>
        </p:nvSpPr>
        <p:spPr>
          <a:xfrm>
            <a:off x="0" y="0"/>
            <a:ext cx="9144000" cy="973677"/>
          </a:xfrm>
          <a:custGeom>
            <a:avLst/>
            <a:gdLst/>
            <a:ahLst/>
            <a:cxnLst/>
            <a:rect l="0" t="0" r="0" b="0"/>
            <a:pathLst>
              <a:path w="120000" h="120000" extrusionOk="0">
                <a:moveTo>
                  <a:pt x="0" y="119999"/>
                </a:moveTo>
                <a:lnTo>
                  <a:pt x="119994" y="119999"/>
                </a:lnTo>
                <a:lnTo>
                  <a:pt x="119994" y="0"/>
                </a:lnTo>
                <a:lnTo>
                  <a:pt x="0" y="0"/>
                </a:lnTo>
                <a:lnTo>
                  <a:pt x="0" y="119999"/>
                </a:lnTo>
                <a:close/>
              </a:path>
            </a:pathLst>
          </a:custGeom>
          <a:solidFill>
            <a:schemeClr val="accent1">
              <a:lumMod val="40000"/>
              <a:lumOff val="60000"/>
            </a:schemeClr>
          </a:solidFill>
          <a:ln>
            <a:noFill/>
          </a:ln>
        </p:spPr>
        <p:txBody>
          <a:bodyPr wrap="square" lIns="0" tIns="0" rIns="0" bIns="0" anchor="t" anchorCtr="0">
            <a:noAutofit/>
          </a:bodyPr>
          <a:lstStyle/>
          <a:p>
            <a:pPr lvl="0"/>
            <a:endParaRPr lang="en-US" sz="2800" b="1" dirty="0">
              <a:solidFill>
                <a:schemeClr val="dk1"/>
              </a:solidFill>
              <a:ea typeface="Calibri"/>
              <a:cs typeface="Calibri"/>
              <a:sym typeface="Calibri"/>
            </a:endParaRPr>
          </a:p>
        </p:txBody>
      </p:sp>
      <p:sp>
        <p:nvSpPr>
          <p:cNvPr id="54" name="Shape 277">
            <a:extLst>
              <a:ext uri="{FF2B5EF4-FFF2-40B4-BE49-F238E27FC236}">
                <a16:creationId xmlns="" xmlns:a16="http://schemas.microsoft.com/office/drawing/2014/main" id="{BA888DB2-13EB-424B-918D-C300ABCBF6F7}"/>
              </a:ext>
            </a:extLst>
          </p:cNvPr>
          <p:cNvSpPr txBox="1"/>
          <p:nvPr/>
        </p:nvSpPr>
        <p:spPr>
          <a:xfrm>
            <a:off x="985394" y="5485775"/>
            <a:ext cx="7676400" cy="769500"/>
          </a:xfrm>
          <a:prstGeom prst="rect">
            <a:avLst/>
          </a:prstGeom>
          <a:noFill/>
          <a:ln>
            <a:noFill/>
          </a:ln>
        </p:spPr>
        <p:txBody>
          <a:bodyPr wrap="square" lIns="91425" tIns="91425" rIns="91425" bIns="91425" anchor="t" anchorCtr="0">
            <a:noAutofit/>
          </a:bodyPr>
          <a:lstStyle/>
          <a:p>
            <a:pPr lvl="0" rtl="0">
              <a:spcBef>
                <a:spcPts val="0"/>
              </a:spcBef>
              <a:buNone/>
            </a:pPr>
            <a:endParaRPr sz="1500" dirty="0"/>
          </a:p>
          <a:p>
            <a:pPr lvl="0">
              <a:spcBef>
                <a:spcPts val="0"/>
              </a:spcBef>
              <a:buNone/>
            </a:pPr>
            <a:endParaRPr sz="1500" dirty="0"/>
          </a:p>
        </p:txBody>
      </p:sp>
      <p:grpSp>
        <p:nvGrpSpPr>
          <p:cNvPr id="9" name="Group 8">
            <a:extLst>
              <a:ext uri="{FF2B5EF4-FFF2-40B4-BE49-F238E27FC236}">
                <a16:creationId xmlns="" xmlns:a16="http://schemas.microsoft.com/office/drawing/2014/main" id="{96994325-37F4-4489-9F0D-EAA5A9F5EFF0}"/>
              </a:ext>
            </a:extLst>
          </p:cNvPr>
          <p:cNvGrpSpPr/>
          <p:nvPr/>
        </p:nvGrpSpPr>
        <p:grpSpPr>
          <a:xfrm>
            <a:off x="0" y="5793122"/>
            <a:ext cx="11474200" cy="1098277"/>
            <a:chOff x="0" y="5793122"/>
            <a:chExt cx="11474200" cy="1098277"/>
          </a:xfrm>
        </p:grpSpPr>
        <p:grpSp>
          <p:nvGrpSpPr>
            <p:cNvPr id="6" name="Group 5">
              <a:extLst>
                <a:ext uri="{FF2B5EF4-FFF2-40B4-BE49-F238E27FC236}">
                  <a16:creationId xmlns="" xmlns:a16="http://schemas.microsoft.com/office/drawing/2014/main" id="{284BEABF-E3DC-4CF2-BCE0-63D206D65710}"/>
                </a:ext>
              </a:extLst>
            </p:cNvPr>
            <p:cNvGrpSpPr/>
            <p:nvPr/>
          </p:nvGrpSpPr>
          <p:grpSpPr>
            <a:xfrm>
              <a:off x="0" y="5793122"/>
              <a:ext cx="11474200" cy="1098277"/>
              <a:chOff x="0" y="5793122"/>
              <a:chExt cx="11474200" cy="1098277"/>
            </a:xfrm>
          </p:grpSpPr>
          <p:pic>
            <p:nvPicPr>
              <p:cNvPr id="2052" name="Picture 4" descr="https://openclipart.org/image/800px/svg_to_png/279759/Generic-Cityscape-Skyline.png">
                <a:extLst>
                  <a:ext uri="{FF2B5EF4-FFF2-40B4-BE49-F238E27FC236}">
                    <a16:creationId xmlns="" xmlns:a16="http://schemas.microsoft.com/office/drawing/2014/main" id="{12B64027-7A8E-4184-9DF8-AE7FF8BDDF8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5770"/>
              <a:stretch/>
            </p:blipFill>
            <p:spPr bwMode="auto">
              <a:xfrm>
                <a:off x="0" y="5793122"/>
                <a:ext cx="5760720" cy="109827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https://openclipart.org/image/800px/svg_to_png/279759/Generic-Cityscape-Skyline.png">
                <a:extLst>
                  <a:ext uri="{FF2B5EF4-FFF2-40B4-BE49-F238E27FC236}">
                    <a16:creationId xmlns="" xmlns:a16="http://schemas.microsoft.com/office/drawing/2014/main" id="{C35C6687-473F-4BBA-B9BA-E156223073E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5770"/>
              <a:stretch/>
            </p:blipFill>
            <p:spPr bwMode="auto">
              <a:xfrm>
                <a:off x="5713480" y="5793122"/>
                <a:ext cx="5760720" cy="10982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 xmlns:a16="http://schemas.microsoft.com/office/drawing/2014/main" id="{8A19D18D-6B22-412E-A4A7-6C1BAEDF6DAF}"/>
                </a:ext>
              </a:extLst>
            </p:cNvPr>
            <p:cNvGrpSpPr/>
            <p:nvPr/>
          </p:nvGrpSpPr>
          <p:grpSpPr>
            <a:xfrm>
              <a:off x="36617" y="6601091"/>
              <a:ext cx="9070766" cy="271671"/>
              <a:chOff x="36617" y="6600567"/>
              <a:chExt cx="9070766" cy="271671"/>
            </a:xfrm>
          </p:grpSpPr>
          <p:grpSp>
            <p:nvGrpSpPr>
              <p:cNvPr id="7" name="Group 6">
                <a:extLst>
                  <a:ext uri="{FF2B5EF4-FFF2-40B4-BE49-F238E27FC236}">
                    <a16:creationId xmlns="" xmlns:a16="http://schemas.microsoft.com/office/drawing/2014/main" id="{3BEFC5CB-B3B5-4AA4-AF4D-A199BF2B804E}"/>
                  </a:ext>
                </a:extLst>
              </p:cNvPr>
              <p:cNvGrpSpPr/>
              <p:nvPr/>
            </p:nvGrpSpPr>
            <p:grpSpPr>
              <a:xfrm>
                <a:off x="36617" y="6600567"/>
                <a:ext cx="9070766" cy="271671"/>
                <a:chOff x="73233" y="6586329"/>
                <a:chExt cx="9070766" cy="271671"/>
              </a:xfrm>
            </p:grpSpPr>
            <p:grpSp>
              <p:nvGrpSpPr>
                <p:cNvPr id="26" name="Shape 123">
                  <a:extLst>
                    <a:ext uri="{FF2B5EF4-FFF2-40B4-BE49-F238E27FC236}">
                      <a16:creationId xmlns="" xmlns:a16="http://schemas.microsoft.com/office/drawing/2014/main" id="{3077A733-DD9A-4D67-891D-04D42AEFBBA8}"/>
                    </a:ext>
                  </a:extLst>
                </p:cNvPr>
                <p:cNvGrpSpPr/>
                <p:nvPr/>
              </p:nvGrpSpPr>
              <p:grpSpPr>
                <a:xfrm>
                  <a:off x="73233" y="6586329"/>
                  <a:ext cx="7783901" cy="271671"/>
                  <a:chOff x="275920" y="6177152"/>
                  <a:chExt cx="12141726" cy="316724"/>
                </a:xfrm>
              </p:grpSpPr>
              <p:grpSp>
                <p:nvGrpSpPr>
                  <p:cNvPr id="28" name="Shape 124">
                    <a:extLst>
                      <a:ext uri="{FF2B5EF4-FFF2-40B4-BE49-F238E27FC236}">
                        <a16:creationId xmlns="" xmlns:a16="http://schemas.microsoft.com/office/drawing/2014/main" id="{2E49042E-69C7-43B8-B1E7-A7822EC5F906}"/>
                      </a:ext>
                    </a:extLst>
                  </p:cNvPr>
                  <p:cNvGrpSpPr/>
                  <p:nvPr/>
                </p:nvGrpSpPr>
                <p:grpSpPr>
                  <a:xfrm>
                    <a:off x="275920" y="6177152"/>
                    <a:ext cx="9903157" cy="314210"/>
                    <a:chOff x="1241427" y="6086476"/>
                    <a:chExt cx="10275116" cy="402524"/>
                  </a:xfrm>
                </p:grpSpPr>
                <p:sp>
                  <p:nvSpPr>
                    <p:cNvPr id="31" name="Shape 125">
                      <a:extLst>
                        <a:ext uri="{FF2B5EF4-FFF2-40B4-BE49-F238E27FC236}">
                          <a16:creationId xmlns="" xmlns:a16="http://schemas.microsoft.com/office/drawing/2014/main" id="{CB6F3AC0-2DA6-44ED-87F8-8EA13C06441A}"/>
                        </a:ext>
                      </a:extLst>
                    </p:cNvPr>
                    <p:cNvSpPr/>
                    <p:nvPr/>
                  </p:nvSpPr>
                  <p:spPr>
                    <a:xfrm>
                      <a:off x="1241427" y="6089312"/>
                      <a:ext cx="2532300" cy="395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100" dirty="0">
                          <a:solidFill>
                            <a:schemeClr val="bg1"/>
                          </a:solidFill>
                          <a:latin typeface="Calibri"/>
                          <a:ea typeface="Calibri"/>
                          <a:cs typeface="Calibri"/>
                          <a:sym typeface="Calibri"/>
                        </a:rPr>
                        <a:t>Problem Overview</a:t>
                      </a:r>
                    </a:p>
                  </p:txBody>
                </p:sp>
                <p:sp>
                  <p:nvSpPr>
                    <p:cNvPr id="32" name="Shape 126">
                      <a:extLst>
                        <a:ext uri="{FF2B5EF4-FFF2-40B4-BE49-F238E27FC236}">
                          <a16:creationId xmlns="" xmlns:a16="http://schemas.microsoft.com/office/drawing/2014/main" id="{6BB7E898-9A45-476E-8B10-787BC5F9564A}"/>
                        </a:ext>
                      </a:extLst>
                    </p:cNvPr>
                    <p:cNvSpPr/>
                    <p:nvPr/>
                  </p:nvSpPr>
                  <p:spPr>
                    <a:xfrm>
                      <a:off x="3747906" y="6093598"/>
                      <a:ext cx="2820900" cy="395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00" dirty="0">
                          <a:solidFill>
                            <a:schemeClr val="bg1"/>
                          </a:solidFill>
                          <a:latin typeface="Calibri"/>
                          <a:ea typeface="Calibri"/>
                          <a:cs typeface="Calibri"/>
                          <a:sym typeface="Calibri"/>
                        </a:rPr>
                        <a:t>Business Understanding</a:t>
                      </a:r>
                    </a:p>
                  </p:txBody>
                </p:sp>
                <p:sp>
                  <p:nvSpPr>
                    <p:cNvPr id="33" name="Shape 127">
                      <a:extLst>
                        <a:ext uri="{FF2B5EF4-FFF2-40B4-BE49-F238E27FC236}">
                          <a16:creationId xmlns="" xmlns:a16="http://schemas.microsoft.com/office/drawing/2014/main" id="{6AB90529-2F57-4566-93D2-59FAB84F8070}"/>
                        </a:ext>
                      </a:extLst>
                    </p:cNvPr>
                    <p:cNvSpPr/>
                    <p:nvPr/>
                  </p:nvSpPr>
                  <p:spPr>
                    <a:xfrm>
                      <a:off x="6460454" y="6086476"/>
                      <a:ext cx="2528400" cy="395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00" b="1" dirty="0">
                          <a:solidFill>
                            <a:schemeClr val="bg1"/>
                          </a:solidFill>
                          <a:latin typeface="Calibri"/>
                          <a:ea typeface="Calibri"/>
                          <a:cs typeface="Calibri"/>
                          <a:sym typeface="Calibri"/>
                        </a:rPr>
                        <a:t>Predictive Analytics</a:t>
                      </a:r>
                    </a:p>
                  </p:txBody>
                </p:sp>
                <p:sp>
                  <p:nvSpPr>
                    <p:cNvPr id="34" name="Shape 128">
                      <a:extLst>
                        <a:ext uri="{FF2B5EF4-FFF2-40B4-BE49-F238E27FC236}">
                          <a16:creationId xmlns="" xmlns:a16="http://schemas.microsoft.com/office/drawing/2014/main" id="{67F888F8-D3AA-4C04-B97C-FE20E7767C53}"/>
                        </a:ext>
                      </a:extLst>
                    </p:cNvPr>
                    <p:cNvSpPr/>
                    <p:nvPr/>
                  </p:nvSpPr>
                  <p:spPr>
                    <a:xfrm>
                      <a:off x="8872343" y="6093600"/>
                      <a:ext cx="2644200" cy="395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00" dirty="0">
                          <a:solidFill>
                            <a:schemeClr val="bg1"/>
                          </a:solidFill>
                          <a:latin typeface="Calibri"/>
                          <a:ea typeface="Calibri"/>
                          <a:cs typeface="Calibri"/>
                          <a:sym typeface="Calibri"/>
                        </a:rPr>
                        <a:t>Descriptive Analytics</a:t>
                      </a:r>
                    </a:p>
                  </p:txBody>
                </p:sp>
              </p:grpSp>
              <p:sp>
                <p:nvSpPr>
                  <p:cNvPr id="30" name="Shape 129">
                    <a:extLst>
                      <a:ext uri="{FF2B5EF4-FFF2-40B4-BE49-F238E27FC236}">
                        <a16:creationId xmlns="" xmlns:a16="http://schemas.microsoft.com/office/drawing/2014/main" id="{F36D79CB-EFF3-4C87-A22A-B346A36AAAFF}"/>
                      </a:ext>
                    </a:extLst>
                  </p:cNvPr>
                  <p:cNvSpPr/>
                  <p:nvPr/>
                </p:nvSpPr>
                <p:spPr>
                  <a:xfrm>
                    <a:off x="10100447" y="6185476"/>
                    <a:ext cx="2317200" cy="308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50" b="1" dirty="0">
                        <a:latin typeface="Calibri"/>
                        <a:ea typeface="Calibri"/>
                        <a:cs typeface="Calibri"/>
                        <a:sym typeface="Calibri"/>
                      </a:rPr>
                      <a:t>Recommendations</a:t>
                    </a:r>
                  </a:p>
                </p:txBody>
              </p:sp>
            </p:grpSp>
            <p:sp>
              <p:nvSpPr>
                <p:cNvPr id="35" name="Shape 54">
                  <a:extLst>
                    <a:ext uri="{FF2B5EF4-FFF2-40B4-BE49-F238E27FC236}">
                      <a16:creationId xmlns="" xmlns:a16="http://schemas.microsoft.com/office/drawing/2014/main" id="{4BDC94CC-DBA3-4E0D-8CDE-6E6006C35046}"/>
                    </a:ext>
                  </a:extLst>
                </p:cNvPr>
                <p:cNvSpPr/>
                <p:nvPr/>
              </p:nvSpPr>
              <p:spPr>
                <a:xfrm>
                  <a:off x="7960776" y="6594087"/>
                  <a:ext cx="1183223" cy="263913"/>
                </a:xfrm>
                <a:custGeom>
                  <a:avLst/>
                  <a:gdLst/>
                  <a:ahLst/>
                  <a:cxnLst/>
                  <a:rect l="0" t="0" r="0" b="0"/>
                  <a:pathLst>
                    <a:path w="120000" h="120000" extrusionOk="0">
                      <a:moveTo>
                        <a:pt x="0" y="119944"/>
                      </a:moveTo>
                      <a:lnTo>
                        <a:pt x="119964" y="119944"/>
                      </a:lnTo>
                      <a:lnTo>
                        <a:pt x="119964" y="0"/>
                      </a:lnTo>
                      <a:lnTo>
                        <a:pt x="0" y="0"/>
                      </a:lnTo>
                      <a:lnTo>
                        <a:pt x="0" y="119944"/>
                      </a:lnTo>
                      <a:close/>
                    </a:path>
                  </a:pathLst>
                </a:custGeom>
                <a:solidFill>
                  <a:srgbClr val="FFFFFF"/>
                </a:solidFill>
                <a:ln>
                  <a:noFill/>
                </a:ln>
              </p:spPr>
              <p:txBody>
                <a:bodyPr wrap="square"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grpSp>
          <p:sp>
            <p:nvSpPr>
              <p:cNvPr id="36" name="Shape 53">
                <a:extLst>
                  <a:ext uri="{FF2B5EF4-FFF2-40B4-BE49-F238E27FC236}">
                    <a16:creationId xmlns="" xmlns:a16="http://schemas.microsoft.com/office/drawing/2014/main" id="{3663803E-EC4D-4501-8BB8-F073C5789CDF}"/>
                  </a:ext>
                </a:extLst>
              </p:cNvPr>
              <p:cNvSpPr/>
              <p:nvPr/>
            </p:nvSpPr>
            <p:spPr>
              <a:xfrm>
                <a:off x="8088728" y="6663437"/>
                <a:ext cx="951629" cy="145932"/>
              </a:xfrm>
              <a:prstGeom prst="rect">
                <a:avLst/>
              </a:prstGeom>
              <a:blipFill rotWithShape="1">
                <a:blip r:embed="rId5">
                  <a:alphaModFix/>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a:blipFill>
              <a:ln>
                <a:noFill/>
              </a:ln>
            </p:spPr>
            <p:txBody>
              <a:bodyPr wrap="square"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grpSp>
      </p:grpSp>
      <p:sp>
        <p:nvSpPr>
          <p:cNvPr id="2" name="Rectangle 1">
            <a:extLst>
              <a:ext uri="{FF2B5EF4-FFF2-40B4-BE49-F238E27FC236}">
                <a16:creationId xmlns="" xmlns:a16="http://schemas.microsoft.com/office/drawing/2014/main" id="{C797164E-BE0F-4C87-BB5B-31422E47220C}"/>
              </a:ext>
            </a:extLst>
          </p:cNvPr>
          <p:cNvSpPr/>
          <p:nvPr/>
        </p:nvSpPr>
        <p:spPr>
          <a:xfrm>
            <a:off x="70465" y="71339"/>
            <a:ext cx="8445306" cy="954107"/>
          </a:xfrm>
          <a:prstGeom prst="rect">
            <a:avLst/>
          </a:prstGeom>
        </p:spPr>
        <p:txBody>
          <a:bodyPr wrap="square">
            <a:spAutoFit/>
          </a:bodyPr>
          <a:lstStyle/>
          <a:p>
            <a:pPr lvl="0"/>
            <a:r>
              <a:rPr lang="en-US" sz="2800" b="1" dirty="0">
                <a:solidFill>
                  <a:schemeClr val="dk1"/>
                </a:solidFill>
                <a:ea typeface="Calibri"/>
                <a:cs typeface="Calibri"/>
                <a:sym typeface="Calibri"/>
              </a:rPr>
              <a:t>Implement a dynamic model to incorporate incoming </a:t>
            </a:r>
          </a:p>
          <a:p>
            <a:pPr lvl="0"/>
            <a:r>
              <a:rPr lang="en-US" sz="2800" b="1" dirty="0">
                <a:solidFill>
                  <a:schemeClr val="dk1"/>
                </a:solidFill>
                <a:ea typeface="Calibri"/>
                <a:cs typeface="Calibri"/>
                <a:sym typeface="Calibri"/>
              </a:rPr>
              <a:t>consumer clickthrough data</a:t>
            </a:r>
          </a:p>
        </p:txBody>
      </p:sp>
      <p:graphicFrame>
        <p:nvGraphicFramePr>
          <p:cNvPr id="4" name="Diagram 3">
            <a:extLst>
              <a:ext uri="{FF2B5EF4-FFF2-40B4-BE49-F238E27FC236}">
                <a16:creationId xmlns="" xmlns:a16="http://schemas.microsoft.com/office/drawing/2014/main" id="{9431CD21-5FCB-435E-9015-8AD8C424ABF2}"/>
              </a:ext>
            </a:extLst>
          </p:cNvPr>
          <p:cNvGraphicFramePr/>
          <p:nvPr>
            <p:extLst>
              <p:ext uri="{D42A27DB-BD31-4B8C-83A1-F6EECF244321}">
                <p14:modId xmlns:p14="http://schemas.microsoft.com/office/powerpoint/2010/main" val="3059921926"/>
              </p:ext>
            </p:extLst>
          </p:nvPr>
        </p:nvGraphicFramePr>
        <p:xfrm>
          <a:off x="-1058754" y="1709521"/>
          <a:ext cx="5645048" cy="353112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0459720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1028" name="Picture 4" descr="Image result for chicago fresh skyl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08993" y="0"/>
            <a:ext cx="3851031" cy="2123658"/>
          </a:xfrm>
          <a:prstGeom prst="rect">
            <a:avLst/>
          </a:prstGeom>
        </p:spPr>
        <p:txBody>
          <a:bodyPr wrap="square">
            <a:spAutoFit/>
          </a:bodyPr>
          <a:lstStyle/>
          <a:p>
            <a:pPr marL="12700"/>
            <a:r>
              <a:rPr lang="en-US" sz="9600" b="1" dirty="0">
                <a:solidFill>
                  <a:srgbClr val="FFFFFF"/>
                </a:solidFill>
                <a:latin typeface="Arial Black" panose="020B0A04020102020204" pitchFamily="34" charset="0"/>
              </a:rPr>
              <a:t>Q&amp;A</a:t>
            </a:r>
            <a:endParaRPr lang="en-US" dirty="0"/>
          </a:p>
          <a:p>
            <a:r>
              <a:rPr lang="en-US" dirty="0"/>
              <a:t/>
            </a:r>
            <a:br>
              <a:rPr lang="en-US" dirty="0"/>
            </a:br>
            <a:endParaRPr lang="en-US" dirty="0"/>
          </a:p>
        </p:txBody>
      </p:sp>
    </p:spTree>
    <p:extLst>
      <p:ext uri="{BB962C8B-B14F-4D97-AF65-F5344CB8AC3E}">
        <p14:creationId xmlns:p14="http://schemas.microsoft.com/office/powerpoint/2010/main" val="1443301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7" name="Shape 87">
            <a:extLst>
              <a:ext uri="{FF2B5EF4-FFF2-40B4-BE49-F238E27FC236}">
                <a16:creationId xmlns="" xmlns:a16="http://schemas.microsoft.com/office/drawing/2014/main" id="{F7A956CD-FF73-47E8-BE9D-162B6752A94D}"/>
              </a:ext>
            </a:extLst>
          </p:cNvPr>
          <p:cNvSpPr/>
          <p:nvPr/>
        </p:nvSpPr>
        <p:spPr>
          <a:xfrm>
            <a:off x="0" y="0"/>
            <a:ext cx="9144000" cy="594559"/>
          </a:xfrm>
          <a:custGeom>
            <a:avLst/>
            <a:gdLst/>
            <a:ahLst/>
            <a:cxnLst/>
            <a:rect l="0" t="0" r="0" b="0"/>
            <a:pathLst>
              <a:path w="120000" h="120000" extrusionOk="0">
                <a:moveTo>
                  <a:pt x="0" y="119999"/>
                </a:moveTo>
                <a:lnTo>
                  <a:pt x="119994" y="119999"/>
                </a:lnTo>
                <a:lnTo>
                  <a:pt x="119994" y="0"/>
                </a:lnTo>
                <a:lnTo>
                  <a:pt x="0" y="0"/>
                </a:lnTo>
                <a:lnTo>
                  <a:pt x="0" y="119999"/>
                </a:lnTo>
                <a:close/>
              </a:path>
            </a:pathLst>
          </a:custGeom>
          <a:solidFill>
            <a:schemeClr val="accent1">
              <a:lumMod val="40000"/>
              <a:lumOff val="60000"/>
            </a:schemeClr>
          </a:solidFill>
          <a:ln>
            <a:noFill/>
          </a:ln>
        </p:spPr>
        <p:txBody>
          <a:bodyPr wrap="square" lIns="0" tIns="0" rIns="0" bIns="0" anchor="t" anchorCtr="0">
            <a:noAutofit/>
          </a:bodyPr>
          <a:lstStyle/>
          <a:p>
            <a:pPr lvl="0"/>
            <a:endParaRPr lang="en-US" sz="2800" b="1" dirty="0">
              <a:solidFill>
                <a:schemeClr val="dk1"/>
              </a:solidFill>
              <a:ea typeface="Calibri"/>
              <a:cs typeface="Calibri"/>
              <a:sym typeface="Calibri"/>
            </a:endParaRPr>
          </a:p>
        </p:txBody>
      </p:sp>
      <p:sp>
        <p:nvSpPr>
          <p:cNvPr id="54" name="Shape 277">
            <a:extLst>
              <a:ext uri="{FF2B5EF4-FFF2-40B4-BE49-F238E27FC236}">
                <a16:creationId xmlns="" xmlns:a16="http://schemas.microsoft.com/office/drawing/2014/main" id="{BA888DB2-13EB-424B-918D-C300ABCBF6F7}"/>
              </a:ext>
            </a:extLst>
          </p:cNvPr>
          <p:cNvSpPr txBox="1"/>
          <p:nvPr/>
        </p:nvSpPr>
        <p:spPr>
          <a:xfrm>
            <a:off x="985394" y="5485775"/>
            <a:ext cx="7676400" cy="769500"/>
          </a:xfrm>
          <a:prstGeom prst="rect">
            <a:avLst/>
          </a:prstGeom>
          <a:noFill/>
          <a:ln>
            <a:noFill/>
          </a:ln>
        </p:spPr>
        <p:txBody>
          <a:bodyPr wrap="square" lIns="91425" tIns="91425" rIns="91425" bIns="91425" anchor="t" anchorCtr="0">
            <a:noAutofit/>
          </a:bodyPr>
          <a:lstStyle/>
          <a:p>
            <a:pPr lvl="0" rtl="0">
              <a:spcBef>
                <a:spcPts val="0"/>
              </a:spcBef>
              <a:buNone/>
            </a:pPr>
            <a:endParaRPr sz="1500" dirty="0"/>
          </a:p>
          <a:p>
            <a:pPr lvl="0">
              <a:spcBef>
                <a:spcPts val="0"/>
              </a:spcBef>
              <a:buNone/>
            </a:pPr>
            <a:endParaRPr sz="1500" dirty="0"/>
          </a:p>
        </p:txBody>
      </p:sp>
      <p:sp>
        <p:nvSpPr>
          <p:cNvPr id="2" name="Rectangle 1">
            <a:extLst>
              <a:ext uri="{FF2B5EF4-FFF2-40B4-BE49-F238E27FC236}">
                <a16:creationId xmlns="" xmlns:a16="http://schemas.microsoft.com/office/drawing/2014/main" id="{C797164E-BE0F-4C87-BB5B-31422E47220C}"/>
              </a:ext>
            </a:extLst>
          </p:cNvPr>
          <p:cNvSpPr/>
          <p:nvPr/>
        </p:nvSpPr>
        <p:spPr>
          <a:xfrm>
            <a:off x="70465" y="71339"/>
            <a:ext cx="8445306" cy="523220"/>
          </a:xfrm>
          <a:prstGeom prst="rect">
            <a:avLst/>
          </a:prstGeom>
        </p:spPr>
        <p:txBody>
          <a:bodyPr wrap="square">
            <a:spAutoFit/>
          </a:bodyPr>
          <a:lstStyle/>
          <a:p>
            <a:pPr lvl="0"/>
            <a:r>
              <a:rPr lang="en-US" sz="2800" b="1" dirty="0">
                <a:solidFill>
                  <a:schemeClr val="dk1"/>
                </a:solidFill>
                <a:ea typeface="Calibri"/>
                <a:cs typeface="Calibri"/>
                <a:sym typeface="Calibri"/>
              </a:rPr>
              <a:t>APPENDIX 1: Clustering Process</a:t>
            </a:r>
          </a:p>
        </p:txBody>
      </p:sp>
      <p:pic>
        <p:nvPicPr>
          <p:cNvPr id="1026" name="Picture 2" descr="https://lh4.googleusercontent.com/iv3hBgf25odp0ppb-3k1YCUygWuwHQ0gRuD55NrJQAk2e_-38Kg_e6FimPKppW9wHYJf7-2llaW5N1C3Ru4U9KR_vrdWD7v5D8Db-voIVBDCifkvC5mV28DnBFKSUpeiEbf6t-H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94559"/>
            <a:ext cx="9144000" cy="6263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517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7" name="Shape 87">
            <a:extLst>
              <a:ext uri="{FF2B5EF4-FFF2-40B4-BE49-F238E27FC236}">
                <a16:creationId xmlns="" xmlns:a16="http://schemas.microsoft.com/office/drawing/2014/main" id="{F7A956CD-FF73-47E8-BE9D-162B6752A94D}"/>
              </a:ext>
            </a:extLst>
          </p:cNvPr>
          <p:cNvSpPr/>
          <p:nvPr/>
        </p:nvSpPr>
        <p:spPr>
          <a:xfrm>
            <a:off x="0" y="0"/>
            <a:ext cx="9144000" cy="594559"/>
          </a:xfrm>
          <a:custGeom>
            <a:avLst/>
            <a:gdLst/>
            <a:ahLst/>
            <a:cxnLst/>
            <a:rect l="0" t="0" r="0" b="0"/>
            <a:pathLst>
              <a:path w="120000" h="120000" extrusionOk="0">
                <a:moveTo>
                  <a:pt x="0" y="119999"/>
                </a:moveTo>
                <a:lnTo>
                  <a:pt x="119994" y="119999"/>
                </a:lnTo>
                <a:lnTo>
                  <a:pt x="119994" y="0"/>
                </a:lnTo>
                <a:lnTo>
                  <a:pt x="0" y="0"/>
                </a:lnTo>
                <a:lnTo>
                  <a:pt x="0" y="119999"/>
                </a:lnTo>
                <a:close/>
              </a:path>
            </a:pathLst>
          </a:custGeom>
          <a:solidFill>
            <a:schemeClr val="accent1">
              <a:lumMod val="40000"/>
              <a:lumOff val="60000"/>
            </a:schemeClr>
          </a:solidFill>
          <a:ln>
            <a:noFill/>
          </a:ln>
        </p:spPr>
        <p:txBody>
          <a:bodyPr wrap="square" lIns="0" tIns="0" rIns="0" bIns="0" anchor="t" anchorCtr="0">
            <a:noAutofit/>
          </a:bodyPr>
          <a:lstStyle/>
          <a:p>
            <a:pPr lvl="0"/>
            <a:endParaRPr lang="en-US" sz="2800" b="1" dirty="0">
              <a:solidFill>
                <a:schemeClr val="dk1"/>
              </a:solidFill>
              <a:ea typeface="Calibri"/>
              <a:cs typeface="Calibri"/>
              <a:sym typeface="Calibri"/>
            </a:endParaRPr>
          </a:p>
        </p:txBody>
      </p:sp>
      <p:sp>
        <p:nvSpPr>
          <p:cNvPr id="54" name="Shape 277">
            <a:extLst>
              <a:ext uri="{FF2B5EF4-FFF2-40B4-BE49-F238E27FC236}">
                <a16:creationId xmlns="" xmlns:a16="http://schemas.microsoft.com/office/drawing/2014/main" id="{BA888DB2-13EB-424B-918D-C300ABCBF6F7}"/>
              </a:ext>
            </a:extLst>
          </p:cNvPr>
          <p:cNvSpPr txBox="1"/>
          <p:nvPr/>
        </p:nvSpPr>
        <p:spPr>
          <a:xfrm>
            <a:off x="985394" y="5485775"/>
            <a:ext cx="7676400" cy="769500"/>
          </a:xfrm>
          <a:prstGeom prst="rect">
            <a:avLst/>
          </a:prstGeom>
          <a:noFill/>
          <a:ln>
            <a:noFill/>
          </a:ln>
        </p:spPr>
        <p:txBody>
          <a:bodyPr wrap="square" lIns="91425" tIns="91425" rIns="91425" bIns="91425" anchor="t" anchorCtr="0">
            <a:noAutofit/>
          </a:bodyPr>
          <a:lstStyle/>
          <a:p>
            <a:pPr lvl="0" rtl="0">
              <a:spcBef>
                <a:spcPts val="0"/>
              </a:spcBef>
              <a:buNone/>
            </a:pPr>
            <a:endParaRPr sz="1500" dirty="0"/>
          </a:p>
          <a:p>
            <a:pPr lvl="0">
              <a:spcBef>
                <a:spcPts val="0"/>
              </a:spcBef>
              <a:buNone/>
            </a:pPr>
            <a:endParaRPr sz="1500" dirty="0"/>
          </a:p>
        </p:txBody>
      </p:sp>
      <p:sp>
        <p:nvSpPr>
          <p:cNvPr id="2" name="Rectangle 1">
            <a:extLst>
              <a:ext uri="{FF2B5EF4-FFF2-40B4-BE49-F238E27FC236}">
                <a16:creationId xmlns="" xmlns:a16="http://schemas.microsoft.com/office/drawing/2014/main" id="{C797164E-BE0F-4C87-BB5B-31422E47220C}"/>
              </a:ext>
            </a:extLst>
          </p:cNvPr>
          <p:cNvSpPr/>
          <p:nvPr/>
        </p:nvSpPr>
        <p:spPr>
          <a:xfrm>
            <a:off x="70465" y="71339"/>
            <a:ext cx="8445306" cy="523220"/>
          </a:xfrm>
          <a:prstGeom prst="rect">
            <a:avLst/>
          </a:prstGeom>
        </p:spPr>
        <p:txBody>
          <a:bodyPr wrap="square">
            <a:spAutoFit/>
          </a:bodyPr>
          <a:lstStyle/>
          <a:p>
            <a:pPr lvl="0"/>
            <a:r>
              <a:rPr lang="en-US" sz="2800" b="1" dirty="0">
                <a:solidFill>
                  <a:schemeClr val="dk1"/>
                </a:solidFill>
                <a:ea typeface="Calibri"/>
                <a:cs typeface="Calibri"/>
                <a:sym typeface="Calibri"/>
              </a:rPr>
              <a:t>APPENDIX 2: Feature weighting from clustering process</a:t>
            </a:r>
          </a:p>
        </p:txBody>
      </p:sp>
      <p:pic>
        <p:nvPicPr>
          <p:cNvPr id="2052" name="Picture 4" descr="https://lh6.googleusercontent.com/WybAez2Pv7H09OBKj2qGjb0gUedbaA8RGnCUZTP4v_KOiWxEuyim_qh0oP7FJgivBCenPH86V1VAwAi7fQqXTasB5FMb89-o5DR6WKJQziOABl8XwjKBeY4iUCGvs3Ei7qfEfbD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616054"/>
            <a:ext cx="9144001" cy="6268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58920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7" name="Shape 87">
            <a:extLst>
              <a:ext uri="{FF2B5EF4-FFF2-40B4-BE49-F238E27FC236}">
                <a16:creationId xmlns="" xmlns:a16="http://schemas.microsoft.com/office/drawing/2014/main" id="{F7A956CD-FF73-47E8-BE9D-162B6752A94D}"/>
              </a:ext>
            </a:extLst>
          </p:cNvPr>
          <p:cNvSpPr/>
          <p:nvPr/>
        </p:nvSpPr>
        <p:spPr>
          <a:xfrm>
            <a:off x="0" y="0"/>
            <a:ext cx="9144000" cy="594559"/>
          </a:xfrm>
          <a:custGeom>
            <a:avLst/>
            <a:gdLst/>
            <a:ahLst/>
            <a:cxnLst/>
            <a:rect l="0" t="0" r="0" b="0"/>
            <a:pathLst>
              <a:path w="120000" h="120000" extrusionOk="0">
                <a:moveTo>
                  <a:pt x="0" y="119999"/>
                </a:moveTo>
                <a:lnTo>
                  <a:pt x="119994" y="119999"/>
                </a:lnTo>
                <a:lnTo>
                  <a:pt x="119994" y="0"/>
                </a:lnTo>
                <a:lnTo>
                  <a:pt x="0" y="0"/>
                </a:lnTo>
                <a:lnTo>
                  <a:pt x="0" y="119999"/>
                </a:lnTo>
                <a:close/>
              </a:path>
            </a:pathLst>
          </a:custGeom>
          <a:solidFill>
            <a:schemeClr val="accent1">
              <a:lumMod val="40000"/>
              <a:lumOff val="60000"/>
            </a:schemeClr>
          </a:solidFill>
          <a:ln>
            <a:noFill/>
          </a:ln>
        </p:spPr>
        <p:txBody>
          <a:bodyPr wrap="square" lIns="0" tIns="0" rIns="0" bIns="0" anchor="t" anchorCtr="0">
            <a:noAutofit/>
          </a:bodyPr>
          <a:lstStyle/>
          <a:p>
            <a:pPr lvl="0"/>
            <a:endParaRPr lang="en-US" sz="2800" b="1" dirty="0">
              <a:solidFill>
                <a:schemeClr val="dk1"/>
              </a:solidFill>
              <a:ea typeface="Calibri"/>
              <a:cs typeface="Calibri"/>
              <a:sym typeface="Calibri"/>
            </a:endParaRPr>
          </a:p>
        </p:txBody>
      </p:sp>
      <p:sp>
        <p:nvSpPr>
          <p:cNvPr id="54" name="Shape 277">
            <a:extLst>
              <a:ext uri="{FF2B5EF4-FFF2-40B4-BE49-F238E27FC236}">
                <a16:creationId xmlns="" xmlns:a16="http://schemas.microsoft.com/office/drawing/2014/main" id="{BA888DB2-13EB-424B-918D-C300ABCBF6F7}"/>
              </a:ext>
            </a:extLst>
          </p:cNvPr>
          <p:cNvSpPr txBox="1"/>
          <p:nvPr/>
        </p:nvSpPr>
        <p:spPr>
          <a:xfrm>
            <a:off x="985394" y="5485775"/>
            <a:ext cx="7676400" cy="769500"/>
          </a:xfrm>
          <a:prstGeom prst="rect">
            <a:avLst/>
          </a:prstGeom>
          <a:noFill/>
          <a:ln>
            <a:noFill/>
          </a:ln>
        </p:spPr>
        <p:txBody>
          <a:bodyPr wrap="square" lIns="91425" tIns="91425" rIns="91425" bIns="91425" anchor="t" anchorCtr="0">
            <a:noAutofit/>
          </a:bodyPr>
          <a:lstStyle/>
          <a:p>
            <a:pPr lvl="0" rtl="0">
              <a:spcBef>
                <a:spcPts val="0"/>
              </a:spcBef>
              <a:buNone/>
            </a:pPr>
            <a:endParaRPr sz="1500" dirty="0"/>
          </a:p>
          <a:p>
            <a:pPr lvl="0">
              <a:spcBef>
                <a:spcPts val="0"/>
              </a:spcBef>
              <a:buNone/>
            </a:pPr>
            <a:endParaRPr sz="1500" dirty="0"/>
          </a:p>
        </p:txBody>
      </p:sp>
      <p:sp>
        <p:nvSpPr>
          <p:cNvPr id="2" name="Rectangle 1">
            <a:extLst>
              <a:ext uri="{FF2B5EF4-FFF2-40B4-BE49-F238E27FC236}">
                <a16:creationId xmlns="" xmlns:a16="http://schemas.microsoft.com/office/drawing/2014/main" id="{C797164E-BE0F-4C87-BB5B-31422E47220C}"/>
              </a:ext>
            </a:extLst>
          </p:cNvPr>
          <p:cNvSpPr/>
          <p:nvPr/>
        </p:nvSpPr>
        <p:spPr>
          <a:xfrm>
            <a:off x="70465" y="71339"/>
            <a:ext cx="8445306" cy="523220"/>
          </a:xfrm>
          <a:prstGeom prst="rect">
            <a:avLst/>
          </a:prstGeom>
        </p:spPr>
        <p:txBody>
          <a:bodyPr wrap="square">
            <a:spAutoFit/>
          </a:bodyPr>
          <a:lstStyle/>
          <a:p>
            <a:pPr lvl="0"/>
            <a:r>
              <a:rPr lang="en-US" sz="2800" b="1" dirty="0">
                <a:solidFill>
                  <a:schemeClr val="dk1"/>
                </a:solidFill>
                <a:ea typeface="Calibri"/>
                <a:cs typeface="Calibri"/>
                <a:sym typeface="Calibri"/>
              </a:rPr>
              <a:t>APPENDIX 3: Centroid table</a:t>
            </a:r>
          </a:p>
        </p:txBody>
      </p:sp>
      <p:pic>
        <p:nvPicPr>
          <p:cNvPr id="3074" name="Picture 2" descr="https://lh5.googleusercontent.com/wD8JGzLOUtTvVC9EgwrDq5stFK_1lBQz0L-ShsvbtLbyd2KLrj_L3gSbcjCxup0oDBsXwZOaESrWgmnLnm53Q34Y7LXPhCPqjOYJRIL-G1uOuAenLL9JQ6B-Ih-fMFp-4ZthWOY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94558"/>
            <a:ext cx="9144000" cy="6287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83200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7" name="Shape 87">
            <a:extLst>
              <a:ext uri="{FF2B5EF4-FFF2-40B4-BE49-F238E27FC236}">
                <a16:creationId xmlns="" xmlns:a16="http://schemas.microsoft.com/office/drawing/2014/main" id="{F7A956CD-FF73-47E8-BE9D-162B6752A94D}"/>
              </a:ext>
            </a:extLst>
          </p:cNvPr>
          <p:cNvSpPr/>
          <p:nvPr/>
        </p:nvSpPr>
        <p:spPr>
          <a:xfrm>
            <a:off x="0" y="0"/>
            <a:ext cx="9144000" cy="594559"/>
          </a:xfrm>
          <a:custGeom>
            <a:avLst/>
            <a:gdLst/>
            <a:ahLst/>
            <a:cxnLst/>
            <a:rect l="0" t="0" r="0" b="0"/>
            <a:pathLst>
              <a:path w="120000" h="120000" extrusionOk="0">
                <a:moveTo>
                  <a:pt x="0" y="119999"/>
                </a:moveTo>
                <a:lnTo>
                  <a:pt x="119994" y="119999"/>
                </a:lnTo>
                <a:lnTo>
                  <a:pt x="119994" y="0"/>
                </a:lnTo>
                <a:lnTo>
                  <a:pt x="0" y="0"/>
                </a:lnTo>
                <a:lnTo>
                  <a:pt x="0" y="119999"/>
                </a:lnTo>
                <a:close/>
              </a:path>
            </a:pathLst>
          </a:custGeom>
          <a:solidFill>
            <a:schemeClr val="accent1">
              <a:lumMod val="40000"/>
              <a:lumOff val="60000"/>
            </a:schemeClr>
          </a:solidFill>
          <a:ln>
            <a:noFill/>
          </a:ln>
        </p:spPr>
        <p:txBody>
          <a:bodyPr wrap="square" lIns="0" tIns="0" rIns="0" bIns="0" anchor="t" anchorCtr="0">
            <a:noAutofit/>
          </a:bodyPr>
          <a:lstStyle/>
          <a:p>
            <a:pPr lvl="0"/>
            <a:endParaRPr lang="en-US" sz="2800" b="1" dirty="0">
              <a:solidFill>
                <a:schemeClr val="dk1"/>
              </a:solidFill>
              <a:ea typeface="Calibri"/>
              <a:cs typeface="Calibri"/>
              <a:sym typeface="Calibri"/>
            </a:endParaRPr>
          </a:p>
        </p:txBody>
      </p:sp>
      <p:sp>
        <p:nvSpPr>
          <p:cNvPr id="54" name="Shape 277">
            <a:extLst>
              <a:ext uri="{FF2B5EF4-FFF2-40B4-BE49-F238E27FC236}">
                <a16:creationId xmlns="" xmlns:a16="http://schemas.microsoft.com/office/drawing/2014/main" id="{BA888DB2-13EB-424B-918D-C300ABCBF6F7}"/>
              </a:ext>
            </a:extLst>
          </p:cNvPr>
          <p:cNvSpPr txBox="1"/>
          <p:nvPr/>
        </p:nvSpPr>
        <p:spPr>
          <a:xfrm>
            <a:off x="985394" y="5485775"/>
            <a:ext cx="7676400" cy="769500"/>
          </a:xfrm>
          <a:prstGeom prst="rect">
            <a:avLst/>
          </a:prstGeom>
          <a:noFill/>
          <a:ln>
            <a:noFill/>
          </a:ln>
        </p:spPr>
        <p:txBody>
          <a:bodyPr wrap="square" lIns="91425" tIns="91425" rIns="91425" bIns="91425" anchor="t" anchorCtr="0">
            <a:noAutofit/>
          </a:bodyPr>
          <a:lstStyle/>
          <a:p>
            <a:pPr lvl="0" rtl="0">
              <a:spcBef>
                <a:spcPts val="0"/>
              </a:spcBef>
              <a:buNone/>
            </a:pPr>
            <a:endParaRPr sz="1500" dirty="0"/>
          </a:p>
          <a:p>
            <a:pPr lvl="0">
              <a:spcBef>
                <a:spcPts val="0"/>
              </a:spcBef>
              <a:buNone/>
            </a:pPr>
            <a:endParaRPr sz="1500" dirty="0"/>
          </a:p>
        </p:txBody>
      </p:sp>
      <p:sp>
        <p:nvSpPr>
          <p:cNvPr id="2" name="Rectangle 1">
            <a:extLst>
              <a:ext uri="{FF2B5EF4-FFF2-40B4-BE49-F238E27FC236}">
                <a16:creationId xmlns="" xmlns:a16="http://schemas.microsoft.com/office/drawing/2014/main" id="{C797164E-BE0F-4C87-BB5B-31422E47220C}"/>
              </a:ext>
            </a:extLst>
          </p:cNvPr>
          <p:cNvSpPr/>
          <p:nvPr/>
        </p:nvSpPr>
        <p:spPr>
          <a:xfrm>
            <a:off x="70465" y="71339"/>
            <a:ext cx="8445306" cy="523220"/>
          </a:xfrm>
          <a:prstGeom prst="rect">
            <a:avLst/>
          </a:prstGeom>
        </p:spPr>
        <p:txBody>
          <a:bodyPr wrap="square">
            <a:spAutoFit/>
          </a:bodyPr>
          <a:lstStyle/>
          <a:p>
            <a:pPr lvl="0"/>
            <a:r>
              <a:rPr lang="en-US" sz="2800" b="1" dirty="0">
                <a:solidFill>
                  <a:schemeClr val="dk1"/>
                </a:solidFill>
                <a:ea typeface="Calibri"/>
                <a:cs typeface="Calibri"/>
                <a:sym typeface="Calibri"/>
              </a:rPr>
              <a:t>APPENDIX 4: ANOVA table from clustering</a:t>
            </a:r>
          </a:p>
        </p:txBody>
      </p:sp>
      <p:pic>
        <p:nvPicPr>
          <p:cNvPr id="4098" name="Picture 2" descr="https://lh6.googleusercontent.com/5_8XMWy4XvgdmAKp1LstIUcDIYY68qz3ZipEQylXLQHREhOoyDvx-knfACOQGyWXujw0r5XjrZit4DjE05EpEx0e2dDnbN1zSR7ED-rOHYlw1Kf29uz0GUcW02wSOSQa2zJvvRP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4625" y="594559"/>
            <a:ext cx="3714750" cy="6263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461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7" name="Shape 87">
            <a:extLst>
              <a:ext uri="{FF2B5EF4-FFF2-40B4-BE49-F238E27FC236}">
                <a16:creationId xmlns="" xmlns:a16="http://schemas.microsoft.com/office/drawing/2014/main" id="{F7A956CD-FF73-47E8-BE9D-162B6752A94D}"/>
              </a:ext>
            </a:extLst>
          </p:cNvPr>
          <p:cNvSpPr/>
          <p:nvPr/>
        </p:nvSpPr>
        <p:spPr>
          <a:xfrm>
            <a:off x="0" y="0"/>
            <a:ext cx="9144000" cy="594559"/>
          </a:xfrm>
          <a:custGeom>
            <a:avLst/>
            <a:gdLst/>
            <a:ahLst/>
            <a:cxnLst/>
            <a:rect l="0" t="0" r="0" b="0"/>
            <a:pathLst>
              <a:path w="120000" h="120000" extrusionOk="0">
                <a:moveTo>
                  <a:pt x="0" y="119999"/>
                </a:moveTo>
                <a:lnTo>
                  <a:pt x="119994" y="119999"/>
                </a:lnTo>
                <a:lnTo>
                  <a:pt x="119994" y="0"/>
                </a:lnTo>
                <a:lnTo>
                  <a:pt x="0" y="0"/>
                </a:lnTo>
                <a:lnTo>
                  <a:pt x="0" y="119999"/>
                </a:lnTo>
                <a:close/>
              </a:path>
            </a:pathLst>
          </a:custGeom>
          <a:solidFill>
            <a:schemeClr val="accent1">
              <a:lumMod val="40000"/>
              <a:lumOff val="60000"/>
            </a:schemeClr>
          </a:solidFill>
          <a:ln>
            <a:noFill/>
          </a:ln>
        </p:spPr>
        <p:txBody>
          <a:bodyPr wrap="square" lIns="0" tIns="0" rIns="0" bIns="0" anchor="t" anchorCtr="0">
            <a:noAutofit/>
          </a:bodyPr>
          <a:lstStyle/>
          <a:p>
            <a:pPr lvl="0"/>
            <a:endParaRPr lang="en-US" sz="2800" b="1" dirty="0">
              <a:solidFill>
                <a:schemeClr val="dk1"/>
              </a:solidFill>
              <a:ea typeface="Calibri"/>
              <a:cs typeface="Calibri"/>
              <a:sym typeface="Calibri"/>
            </a:endParaRPr>
          </a:p>
        </p:txBody>
      </p:sp>
      <p:sp>
        <p:nvSpPr>
          <p:cNvPr id="54" name="Shape 277">
            <a:extLst>
              <a:ext uri="{FF2B5EF4-FFF2-40B4-BE49-F238E27FC236}">
                <a16:creationId xmlns="" xmlns:a16="http://schemas.microsoft.com/office/drawing/2014/main" id="{BA888DB2-13EB-424B-918D-C300ABCBF6F7}"/>
              </a:ext>
            </a:extLst>
          </p:cNvPr>
          <p:cNvSpPr txBox="1"/>
          <p:nvPr/>
        </p:nvSpPr>
        <p:spPr>
          <a:xfrm>
            <a:off x="985394" y="5485775"/>
            <a:ext cx="7676400" cy="769500"/>
          </a:xfrm>
          <a:prstGeom prst="rect">
            <a:avLst/>
          </a:prstGeom>
          <a:noFill/>
          <a:ln>
            <a:noFill/>
          </a:ln>
        </p:spPr>
        <p:txBody>
          <a:bodyPr wrap="square" lIns="91425" tIns="91425" rIns="91425" bIns="91425" anchor="t" anchorCtr="0">
            <a:noAutofit/>
          </a:bodyPr>
          <a:lstStyle/>
          <a:p>
            <a:pPr lvl="0" rtl="0">
              <a:spcBef>
                <a:spcPts val="0"/>
              </a:spcBef>
              <a:buNone/>
            </a:pPr>
            <a:endParaRPr sz="1500" dirty="0"/>
          </a:p>
          <a:p>
            <a:pPr lvl="0">
              <a:spcBef>
                <a:spcPts val="0"/>
              </a:spcBef>
              <a:buNone/>
            </a:pPr>
            <a:endParaRPr sz="1500" dirty="0"/>
          </a:p>
        </p:txBody>
      </p:sp>
      <p:sp>
        <p:nvSpPr>
          <p:cNvPr id="2" name="Rectangle 1">
            <a:extLst>
              <a:ext uri="{FF2B5EF4-FFF2-40B4-BE49-F238E27FC236}">
                <a16:creationId xmlns="" xmlns:a16="http://schemas.microsoft.com/office/drawing/2014/main" id="{C797164E-BE0F-4C87-BB5B-31422E47220C}"/>
              </a:ext>
            </a:extLst>
          </p:cNvPr>
          <p:cNvSpPr/>
          <p:nvPr/>
        </p:nvSpPr>
        <p:spPr>
          <a:xfrm>
            <a:off x="70465" y="71339"/>
            <a:ext cx="8445306" cy="523220"/>
          </a:xfrm>
          <a:prstGeom prst="rect">
            <a:avLst/>
          </a:prstGeom>
        </p:spPr>
        <p:txBody>
          <a:bodyPr wrap="square">
            <a:spAutoFit/>
          </a:bodyPr>
          <a:lstStyle/>
          <a:p>
            <a:pPr lvl="0"/>
            <a:r>
              <a:rPr lang="en-US" sz="2800" b="1" dirty="0">
                <a:solidFill>
                  <a:schemeClr val="dk1"/>
                </a:solidFill>
                <a:ea typeface="Calibri"/>
                <a:cs typeface="Calibri"/>
                <a:sym typeface="Calibri"/>
              </a:rPr>
              <a:t>APPENDIX 5: Top 10 associations for the Chicago market</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17404"/>
          <a:stretch/>
        </p:blipFill>
        <p:spPr>
          <a:xfrm>
            <a:off x="602821" y="594559"/>
            <a:ext cx="7983415" cy="5616991"/>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r="69867" b="89145"/>
          <a:stretch/>
        </p:blipFill>
        <p:spPr>
          <a:xfrm>
            <a:off x="3032425" y="6211550"/>
            <a:ext cx="3124206" cy="633047"/>
          </a:xfrm>
          <a:prstGeom prst="rect">
            <a:avLst/>
          </a:prstGeom>
        </p:spPr>
      </p:pic>
    </p:spTree>
    <p:extLst>
      <p:ext uri="{BB962C8B-B14F-4D97-AF65-F5344CB8AC3E}">
        <p14:creationId xmlns:p14="http://schemas.microsoft.com/office/powerpoint/2010/main" val="42254025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7" name="Shape 87">
            <a:extLst>
              <a:ext uri="{FF2B5EF4-FFF2-40B4-BE49-F238E27FC236}">
                <a16:creationId xmlns="" xmlns:a16="http://schemas.microsoft.com/office/drawing/2014/main" id="{F7A956CD-FF73-47E8-BE9D-162B6752A94D}"/>
              </a:ext>
            </a:extLst>
          </p:cNvPr>
          <p:cNvSpPr/>
          <p:nvPr/>
        </p:nvSpPr>
        <p:spPr>
          <a:xfrm>
            <a:off x="0" y="0"/>
            <a:ext cx="9144000" cy="594559"/>
          </a:xfrm>
          <a:custGeom>
            <a:avLst/>
            <a:gdLst/>
            <a:ahLst/>
            <a:cxnLst/>
            <a:rect l="0" t="0" r="0" b="0"/>
            <a:pathLst>
              <a:path w="120000" h="120000" extrusionOk="0">
                <a:moveTo>
                  <a:pt x="0" y="119999"/>
                </a:moveTo>
                <a:lnTo>
                  <a:pt x="119994" y="119999"/>
                </a:lnTo>
                <a:lnTo>
                  <a:pt x="119994" y="0"/>
                </a:lnTo>
                <a:lnTo>
                  <a:pt x="0" y="0"/>
                </a:lnTo>
                <a:lnTo>
                  <a:pt x="0" y="119999"/>
                </a:lnTo>
                <a:close/>
              </a:path>
            </a:pathLst>
          </a:custGeom>
          <a:solidFill>
            <a:schemeClr val="accent1">
              <a:lumMod val="40000"/>
              <a:lumOff val="60000"/>
            </a:schemeClr>
          </a:solidFill>
          <a:ln>
            <a:noFill/>
          </a:ln>
        </p:spPr>
        <p:txBody>
          <a:bodyPr wrap="square" lIns="0" tIns="0" rIns="0" bIns="0" anchor="t" anchorCtr="0">
            <a:noAutofit/>
          </a:bodyPr>
          <a:lstStyle/>
          <a:p>
            <a:pPr lvl="0"/>
            <a:endParaRPr lang="en-US" sz="2800" b="1" dirty="0">
              <a:solidFill>
                <a:schemeClr val="dk1"/>
              </a:solidFill>
              <a:ea typeface="Calibri"/>
              <a:cs typeface="Calibri"/>
              <a:sym typeface="Calibri"/>
            </a:endParaRPr>
          </a:p>
        </p:txBody>
      </p:sp>
      <p:sp>
        <p:nvSpPr>
          <p:cNvPr id="54" name="Shape 277">
            <a:extLst>
              <a:ext uri="{FF2B5EF4-FFF2-40B4-BE49-F238E27FC236}">
                <a16:creationId xmlns="" xmlns:a16="http://schemas.microsoft.com/office/drawing/2014/main" id="{BA888DB2-13EB-424B-918D-C300ABCBF6F7}"/>
              </a:ext>
            </a:extLst>
          </p:cNvPr>
          <p:cNvSpPr txBox="1"/>
          <p:nvPr/>
        </p:nvSpPr>
        <p:spPr>
          <a:xfrm>
            <a:off x="985394" y="5485775"/>
            <a:ext cx="7676400" cy="769500"/>
          </a:xfrm>
          <a:prstGeom prst="rect">
            <a:avLst/>
          </a:prstGeom>
          <a:noFill/>
          <a:ln>
            <a:noFill/>
          </a:ln>
        </p:spPr>
        <p:txBody>
          <a:bodyPr wrap="square" lIns="91425" tIns="91425" rIns="91425" bIns="91425" anchor="t" anchorCtr="0">
            <a:noAutofit/>
          </a:bodyPr>
          <a:lstStyle/>
          <a:p>
            <a:pPr lvl="0" rtl="0">
              <a:spcBef>
                <a:spcPts val="0"/>
              </a:spcBef>
              <a:buNone/>
            </a:pPr>
            <a:endParaRPr sz="1500" dirty="0"/>
          </a:p>
          <a:p>
            <a:pPr lvl="0">
              <a:spcBef>
                <a:spcPts val="0"/>
              </a:spcBef>
              <a:buNone/>
            </a:pPr>
            <a:endParaRPr sz="1500" dirty="0"/>
          </a:p>
        </p:txBody>
      </p:sp>
      <p:sp>
        <p:nvSpPr>
          <p:cNvPr id="2" name="Rectangle 1">
            <a:extLst>
              <a:ext uri="{FF2B5EF4-FFF2-40B4-BE49-F238E27FC236}">
                <a16:creationId xmlns="" xmlns:a16="http://schemas.microsoft.com/office/drawing/2014/main" id="{C797164E-BE0F-4C87-BB5B-31422E47220C}"/>
              </a:ext>
            </a:extLst>
          </p:cNvPr>
          <p:cNvSpPr/>
          <p:nvPr/>
        </p:nvSpPr>
        <p:spPr>
          <a:xfrm>
            <a:off x="70465" y="71339"/>
            <a:ext cx="8445306" cy="523220"/>
          </a:xfrm>
          <a:prstGeom prst="rect">
            <a:avLst/>
          </a:prstGeom>
        </p:spPr>
        <p:txBody>
          <a:bodyPr wrap="square">
            <a:spAutoFit/>
          </a:bodyPr>
          <a:lstStyle/>
          <a:p>
            <a:pPr lvl="0"/>
            <a:r>
              <a:rPr lang="en-US" sz="2800" b="1" dirty="0">
                <a:solidFill>
                  <a:schemeClr val="dk1"/>
                </a:solidFill>
                <a:ea typeface="Calibri"/>
                <a:cs typeface="Calibri"/>
                <a:sym typeface="Calibri"/>
              </a:rPr>
              <a:t>APPENDIX 6: Cost-benefit analysis of predictive models</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25017" b="6086"/>
          <a:stretch/>
        </p:blipFill>
        <p:spPr>
          <a:xfrm>
            <a:off x="1" y="594559"/>
            <a:ext cx="9144000" cy="6615133"/>
          </a:xfrm>
          <a:prstGeom prst="rect">
            <a:avLst/>
          </a:prstGeom>
        </p:spPr>
      </p:pic>
    </p:spTree>
    <p:extLst>
      <p:ext uri="{BB962C8B-B14F-4D97-AF65-F5344CB8AC3E}">
        <p14:creationId xmlns:p14="http://schemas.microsoft.com/office/powerpoint/2010/main" val="3778466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5122" name="Picture 2" descr="Related image">
            <a:extLst>
              <a:ext uri="{FF2B5EF4-FFF2-40B4-BE49-F238E27FC236}">
                <a16:creationId xmlns="" xmlns:a16="http://schemas.microsoft.com/office/drawing/2014/main" id="{0208D6EE-9BF1-4862-8087-AD9BE67CF9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49134" y="1390264"/>
            <a:ext cx="3687175" cy="32993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5126" name="Picture 6" descr="Image result for family">
            <a:extLst>
              <a:ext uri="{FF2B5EF4-FFF2-40B4-BE49-F238E27FC236}">
                <a16:creationId xmlns="" xmlns:a16="http://schemas.microsoft.com/office/drawing/2014/main" id="{79F945DA-7B95-48FB-8755-FBC80AED8F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6957" y="1390264"/>
            <a:ext cx="3581160" cy="31619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29" name="Shape 109">
            <a:extLst>
              <a:ext uri="{FF2B5EF4-FFF2-40B4-BE49-F238E27FC236}">
                <a16:creationId xmlns="" xmlns:a16="http://schemas.microsoft.com/office/drawing/2014/main" id="{06ED171B-C09A-4F57-9AE1-5F61368629F8}"/>
              </a:ext>
            </a:extLst>
          </p:cNvPr>
          <p:cNvSpPr/>
          <p:nvPr/>
        </p:nvSpPr>
        <p:spPr>
          <a:xfrm>
            <a:off x="5792349" y="1110950"/>
            <a:ext cx="2450376" cy="809437"/>
          </a:xfrm>
          <a:prstGeom prst="roundRect">
            <a:avLst>
              <a:gd name="adj" fmla="val 16667"/>
            </a:avLst>
          </a:prstGeom>
          <a:ln w="38100">
            <a:solidFill>
              <a:schemeClr val="bg2">
                <a:lumMod val="5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wrap="square" lIns="91425" tIns="91425" rIns="91425" bIns="91425" anchor="ctr" anchorCtr="0">
            <a:noAutofit/>
          </a:bodyPr>
          <a:lstStyle/>
          <a:p>
            <a:pPr lvl="0">
              <a:spcBef>
                <a:spcPts val="0"/>
              </a:spcBef>
              <a:buNone/>
            </a:pPr>
            <a:endParaRPr/>
          </a:p>
        </p:txBody>
      </p:sp>
      <p:sp>
        <p:nvSpPr>
          <p:cNvPr id="24" name="Shape 87">
            <a:extLst>
              <a:ext uri="{FF2B5EF4-FFF2-40B4-BE49-F238E27FC236}">
                <a16:creationId xmlns="" xmlns:a16="http://schemas.microsoft.com/office/drawing/2014/main" id="{8BD65652-8190-40A4-A6A7-E960FFECF04F}"/>
              </a:ext>
            </a:extLst>
          </p:cNvPr>
          <p:cNvSpPr/>
          <p:nvPr/>
        </p:nvSpPr>
        <p:spPr>
          <a:xfrm>
            <a:off x="0" y="-14495"/>
            <a:ext cx="9144000" cy="973677"/>
          </a:xfrm>
          <a:custGeom>
            <a:avLst/>
            <a:gdLst/>
            <a:ahLst/>
            <a:cxnLst/>
            <a:rect l="0" t="0" r="0" b="0"/>
            <a:pathLst>
              <a:path w="120000" h="120000" extrusionOk="0">
                <a:moveTo>
                  <a:pt x="0" y="119999"/>
                </a:moveTo>
                <a:lnTo>
                  <a:pt x="119994" y="119999"/>
                </a:lnTo>
                <a:lnTo>
                  <a:pt x="119994" y="0"/>
                </a:lnTo>
                <a:lnTo>
                  <a:pt x="0" y="0"/>
                </a:lnTo>
                <a:lnTo>
                  <a:pt x="0" y="119999"/>
                </a:lnTo>
                <a:close/>
              </a:path>
            </a:pathLst>
          </a:custGeom>
          <a:solidFill>
            <a:schemeClr val="accent1">
              <a:lumMod val="40000"/>
              <a:lumOff val="60000"/>
            </a:schemeClr>
          </a:solidFill>
          <a:ln>
            <a:noFill/>
          </a:ln>
        </p:spPr>
        <p:txBody>
          <a:bodyPr wrap="square" lIns="0" tIns="0" rIns="0" bIns="0" anchor="t" anchorCtr="0">
            <a:noAutofit/>
          </a:bodyPr>
          <a:lstStyle/>
          <a:p>
            <a:pPr marL="0" marR="0" lvl="0" indent="0" algn="l" rtl="0">
              <a:spcBef>
                <a:spcPts val="0"/>
              </a:spcBef>
              <a:buNone/>
            </a:pPr>
            <a:endParaRPr sz="1800" dirty="0">
              <a:solidFill>
                <a:schemeClr val="dk1"/>
              </a:solidFill>
              <a:latin typeface="Calibri"/>
              <a:ea typeface="Calibri"/>
              <a:cs typeface="Calibri"/>
              <a:sym typeface="Calibri"/>
            </a:endParaRPr>
          </a:p>
        </p:txBody>
      </p:sp>
      <p:sp>
        <p:nvSpPr>
          <p:cNvPr id="2" name="Title 1">
            <a:extLst>
              <a:ext uri="{FF2B5EF4-FFF2-40B4-BE49-F238E27FC236}">
                <a16:creationId xmlns="" xmlns:a16="http://schemas.microsoft.com/office/drawing/2014/main" id="{E8CE7BCC-2839-4CA3-A26E-87B63ED70774}"/>
              </a:ext>
            </a:extLst>
          </p:cNvPr>
          <p:cNvSpPr>
            <a:spLocks noGrp="1"/>
          </p:cNvSpPr>
          <p:nvPr>
            <p:ph type="title"/>
          </p:nvPr>
        </p:nvSpPr>
        <p:spPr>
          <a:xfrm>
            <a:off x="-234243" y="-274393"/>
            <a:ext cx="12876245" cy="1521264"/>
          </a:xfrm>
        </p:spPr>
        <p:txBody>
          <a:bodyPr>
            <a:normAutofit/>
          </a:bodyPr>
          <a:lstStyle/>
          <a:p>
            <a:r>
              <a:rPr lang="en-US" sz="4400" b="1" dirty="0">
                <a:latin typeface="+mn-lt"/>
              </a:rPr>
              <a:t>   </a:t>
            </a:r>
            <a:r>
              <a:rPr lang="en-US" sz="3200" b="1" dirty="0" err="1">
                <a:latin typeface="+mn-lt"/>
              </a:rPr>
              <a:t>RentPath</a:t>
            </a:r>
            <a:r>
              <a:rPr lang="en-US" sz="3200" b="1" dirty="0">
                <a:latin typeface="+mn-lt"/>
              </a:rPr>
              <a:t> operates in a two-sided market place</a:t>
            </a:r>
            <a:endParaRPr lang="en-US" sz="4400" b="1" dirty="0">
              <a:latin typeface="+mn-lt"/>
            </a:endParaRPr>
          </a:p>
        </p:txBody>
      </p:sp>
      <p:grpSp>
        <p:nvGrpSpPr>
          <p:cNvPr id="13" name="Shape 105">
            <a:extLst>
              <a:ext uri="{FF2B5EF4-FFF2-40B4-BE49-F238E27FC236}">
                <a16:creationId xmlns="" xmlns:a16="http://schemas.microsoft.com/office/drawing/2014/main" id="{E3854B41-50B0-4A87-84CC-A17CCE2BEB00}"/>
              </a:ext>
            </a:extLst>
          </p:cNvPr>
          <p:cNvGrpSpPr/>
          <p:nvPr/>
        </p:nvGrpSpPr>
        <p:grpSpPr>
          <a:xfrm>
            <a:off x="825505" y="1112907"/>
            <a:ext cx="7478314" cy="852308"/>
            <a:chOff x="-2945639" y="5032283"/>
            <a:chExt cx="8527545" cy="994848"/>
          </a:xfrm>
        </p:grpSpPr>
        <p:grpSp>
          <p:nvGrpSpPr>
            <p:cNvPr id="16" name="Shape 108">
              <a:extLst>
                <a:ext uri="{FF2B5EF4-FFF2-40B4-BE49-F238E27FC236}">
                  <a16:creationId xmlns="" xmlns:a16="http://schemas.microsoft.com/office/drawing/2014/main" id="{EF07B62D-7644-4907-90ED-A895EFB6D1EF}"/>
                </a:ext>
              </a:extLst>
            </p:cNvPr>
            <p:cNvGrpSpPr/>
            <p:nvPr/>
          </p:nvGrpSpPr>
          <p:grpSpPr>
            <a:xfrm>
              <a:off x="-2945639" y="5082323"/>
              <a:ext cx="3039151" cy="944808"/>
              <a:chOff x="-11981786" y="5479572"/>
              <a:chExt cx="4836334" cy="1674598"/>
            </a:xfrm>
          </p:grpSpPr>
          <p:sp>
            <p:nvSpPr>
              <p:cNvPr id="20" name="Shape 109">
                <a:extLst>
                  <a:ext uri="{FF2B5EF4-FFF2-40B4-BE49-F238E27FC236}">
                    <a16:creationId xmlns="" xmlns:a16="http://schemas.microsoft.com/office/drawing/2014/main" id="{FB34B744-691A-4E9B-9683-9A7EE2E40EB2}"/>
                  </a:ext>
                </a:extLst>
              </p:cNvPr>
              <p:cNvSpPr/>
              <p:nvPr/>
            </p:nvSpPr>
            <p:spPr>
              <a:xfrm>
                <a:off x="-11981786" y="5479572"/>
                <a:ext cx="4836334" cy="1674598"/>
              </a:xfrm>
              <a:prstGeom prst="roundRect">
                <a:avLst>
                  <a:gd name="adj" fmla="val 16667"/>
                </a:avLst>
              </a:prstGeom>
              <a:ln w="38100">
                <a:solidFill>
                  <a:schemeClr val="bg2">
                    <a:lumMod val="5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wrap="square" lIns="91425" tIns="91425" rIns="91425" bIns="91425" anchor="ctr" anchorCtr="0">
                <a:noAutofit/>
              </a:bodyPr>
              <a:lstStyle/>
              <a:p>
                <a:pPr lvl="0">
                  <a:spcBef>
                    <a:spcPts val="0"/>
                  </a:spcBef>
                  <a:buNone/>
                </a:pPr>
                <a:endParaRPr dirty="0"/>
              </a:p>
            </p:txBody>
          </p:sp>
          <p:sp>
            <p:nvSpPr>
              <p:cNvPr id="21" name="Shape 110">
                <a:extLst>
                  <a:ext uri="{FF2B5EF4-FFF2-40B4-BE49-F238E27FC236}">
                    <a16:creationId xmlns="" xmlns:a16="http://schemas.microsoft.com/office/drawing/2014/main" id="{EC0E5296-8562-4F64-9693-E931C4B13C78}"/>
                  </a:ext>
                </a:extLst>
              </p:cNvPr>
              <p:cNvSpPr txBox="1"/>
              <p:nvPr/>
            </p:nvSpPr>
            <p:spPr>
              <a:xfrm>
                <a:off x="-11776733" y="5511631"/>
                <a:ext cx="4621414" cy="1425001"/>
              </a:xfrm>
              <a:prstGeom prst="rect">
                <a:avLst/>
              </a:prstGeom>
              <a:noFill/>
              <a:ln>
                <a:noFill/>
              </a:ln>
            </p:spPr>
            <p:txBody>
              <a:bodyPr wrap="square" lIns="91425" tIns="91425" rIns="91425" bIns="91425" anchor="t" anchorCtr="0">
                <a:noAutofit/>
              </a:bodyPr>
              <a:lstStyle/>
              <a:p>
                <a:pPr lvl="0" algn="ctr" rtl="0">
                  <a:spcBef>
                    <a:spcPts val="0"/>
                  </a:spcBef>
                  <a:buNone/>
                </a:pPr>
                <a:r>
                  <a:rPr lang="en-US" sz="2000" b="1" dirty="0">
                    <a:solidFill>
                      <a:srgbClr val="002060"/>
                    </a:solidFill>
                    <a:latin typeface="Calibri"/>
                    <a:ea typeface="Calibri"/>
                    <a:cs typeface="Calibri"/>
                    <a:sym typeface="Calibri"/>
                  </a:rPr>
                  <a:t>30k</a:t>
                </a:r>
                <a:r>
                  <a:rPr lang="en-US" sz="1600" b="1" dirty="0">
                    <a:solidFill>
                      <a:srgbClr val="00ADEE"/>
                    </a:solidFill>
                    <a:effectLst>
                      <a:outerShdw blurRad="38100" dist="38100" dir="2700000" algn="tl">
                        <a:srgbClr val="000000">
                          <a:alpha val="43137"/>
                        </a:srgbClr>
                      </a:outerShdw>
                    </a:effectLst>
                    <a:latin typeface="Calibri"/>
                    <a:ea typeface="Calibri"/>
                    <a:cs typeface="Calibri"/>
                    <a:sym typeface="Calibri"/>
                  </a:rPr>
                  <a:t> </a:t>
                </a:r>
                <a:r>
                  <a:rPr lang="en-US" sz="1600" b="1" dirty="0">
                    <a:solidFill>
                      <a:srgbClr val="00ADEE"/>
                    </a:solidFill>
                    <a:latin typeface="Calibri"/>
                    <a:ea typeface="Calibri"/>
                    <a:cs typeface="Calibri"/>
                    <a:sym typeface="Calibri"/>
                  </a:rPr>
                  <a:t>subscriptions &amp;</a:t>
                </a:r>
              </a:p>
              <a:p>
                <a:pPr lvl="0" algn="ctr" rtl="0">
                  <a:spcBef>
                    <a:spcPts val="0"/>
                  </a:spcBef>
                  <a:buNone/>
                </a:pPr>
                <a:r>
                  <a:rPr lang="en-US" b="1" dirty="0">
                    <a:solidFill>
                      <a:srgbClr val="002060"/>
                    </a:solidFill>
                    <a:latin typeface="Calibri"/>
                    <a:ea typeface="Calibri"/>
                    <a:cs typeface="Calibri"/>
                    <a:sym typeface="Calibri"/>
                  </a:rPr>
                  <a:t> 100k </a:t>
                </a:r>
                <a:r>
                  <a:rPr lang="en-US" sz="1600" b="1" dirty="0">
                    <a:solidFill>
                      <a:srgbClr val="00ADEE"/>
                    </a:solidFill>
                    <a:latin typeface="Calibri"/>
                    <a:ea typeface="Calibri"/>
                    <a:cs typeface="Calibri"/>
                    <a:sym typeface="Calibri"/>
                  </a:rPr>
                  <a:t>property inventory</a:t>
                </a:r>
              </a:p>
            </p:txBody>
          </p:sp>
        </p:grpSp>
        <p:sp>
          <p:nvSpPr>
            <p:cNvPr id="19" name="Shape 113">
              <a:extLst>
                <a:ext uri="{FF2B5EF4-FFF2-40B4-BE49-F238E27FC236}">
                  <a16:creationId xmlns="" xmlns:a16="http://schemas.microsoft.com/office/drawing/2014/main" id="{7867281D-3BD0-4B73-B039-8C4E527DF58F}"/>
                </a:ext>
              </a:extLst>
            </p:cNvPr>
            <p:cNvSpPr txBox="1"/>
            <p:nvPr/>
          </p:nvSpPr>
          <p:spPr>
            <a:xfrm>
              <a:off x="2648536" y="5032283"/>
              <a:ext cx="2933370" cy="674608"/>
            </a:xfrm>
            <a:prstGeom prst="rect">
              <a:avLst/>
            </a:prstGeom>
            <a:noFill/>
            <a:ln>
              <a:noFill/>
            </a:ln>
          </p:spPr>
          <p:txBody>
            <a:bodyPr wrap="square" lIns="91425" tIns="91425" rIns="91425" bIns="91425" anchor="t" anchorCtr="0">
              <a:noAutofit/>
            </a:bodyPr>
            <a:lstStyle/>
            <a:p>
              <a:pPr lvl="0" algn="ctr" rtl="0">
                <a:spcBef>
                  <a:spcPts val="0"/>
                </a:spcBef>
                <a:buNone/>
              </a:pPr>
              <a:r>
                <a:rPr lang="en-US" sz="2000" b="1" dirty="0">
                  <a:solidFill>
                    <a:srgbClr val="002060"/>
                  </a:solidFill>
                  <a:latin typeface="Calibri"/>
                  <a:ea typeface="Calibri"/>
                  <a:cs typeface="Calibri"/>
                  <a:sym typeface="Calibri"/>
                </a:rPr>
                <a:t>14.7M</a:t>
              </a:r>
              <a:r>
                <a:rPr lang="en-US" b="1" dirty="0">
                  <a:solidFill>
                    <a:srgbClr val="00ADEE"/>
                  </a:solidFill>
                  <a:latin typeface="Calibri"/>
                  <a:ea typeface="Calibri"/>
                  <a:cs typeface="Calibri"/>
                  <a:sym typeface="Calibri"/>
                </a:rPr>
                <a:t> </a:t>
              </a:r>
            </a:p>
            <a:p>
              <a:pPr lvl="0" algn="ctr" rtl="0">
                <a:spcBef>
                  <a:spcPts val="0"/>
                </a:spcBef>
                <a:buNone/>
              </a:pPr>
              <a:r>
                <a:rPr lang="en-US" b="1" dirty="0">
                  <a:solidFill>
                    <a:srgbClr val="00ADEE"/>
                  </a:solidFill>
                  <a:latin typeface="Calibri"/>
                  <a:ea typeface="Calibri"/>
                  <a:cs typeface="Calibri"/>
                  <a:sym typeface="Calibri"/>
                </a:rPr>
                <a:t>unique, monthly visitors </a:t>
              </a:r>
            </a:p>
          </p:txBody>
        </p:sp>
      </p:grpSp>
      <p:pic>
        <p:nvPicPr>
          <p:cNvPr id="23" name="Picture 4" descr="https://openclipart.org/image/800px/svg_to_png/279759/Generic-Cityscape-Skyline.png">
            <a:extLst>
              <a:ext uri="{FF2B5EF4-FFF2-40B4-BE49-F238E27FC236}">
                <a16:creationId xmlns="" xmlns:a16="http://schemas.microsoft.com/office/drawing/2014/main" id="{C35C6687-473F-4BBA-B9BA-E156223073E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5770"/>
          <a:stretch/>
        </p:blipFill>
        <p:spPr bwMode="auto">
          <a:xfrm>
            <a:off x="2301504" y="7373573"/>
            <a:ext cx="5760720" cy="109827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 3">
            <a:extLst>
              <a:ext uri="{FF2B5EF4-FFF2-40B4-BE49-F238E27FC236}">
                <a16:creationId xmlns="" xmlns:a16="http://schemas.microsoft.com/office/drawing/2014/main" id="{B98FFED7-13EE-40B2-B146-24511A507F09}"/>
              </a:ext>
            </a:extLst>
          </p:cNvPr>
          <p:cNvGraphicFramePr/>
          <p:nvPr>
            <p:extLst>
              <p:ext uri="{D42A27DB-BD31-4B8C-83A1-F6EECF244321}">
                <p14:modId xmlns:p14="http://schemas.microsoft.com/office/powerpoint/2010/main" val="2612300366"/>
              </p:ext>
            </p:extLst>
          </p:nvPr>
        </p:nvGraphicFramePr>
        <p:xfrm>
          <a:off x="2592956" y="3113317"/>
          <a:ext cx="3900774" cy="2869052"/>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nvGrpSpPr>
          <p:cNvPr id="9" name="Group 8">
            <a:extLst>
              <a:ext uri="{FF2B5EF4-FFF2-40B4-BE49-F238E27FC236}">
                <a16:creationId xmlns="" xmlns:a16="http://schemas.microsoft.com/office/drawing/2014/main" id="{9390F399-96CB-4485-8A66-B3C5686A1BA9}"/>
              </a:ext>
            </a:extLst>
          </p:cNvPr>
          <p:cNvGrpSpPr/>
          <p:nvPr/>
        </p:nvGrpSpPr>
        <p:grpSpPr>
          <a:xfrm>
            <a:off x="0" y="5784557"/>
            <a:ext cx="11454879" cy="1098277"/>
            <a:chOff x="0" y="5759723"/>
            <a:chExt cx="11454879" cy="1098277"/>
          </a:xfrm>
        </p:grpSpPr>
        <p:pic>
          <p:nvPicPr>
            <p:cNvPr id="35" name="Picture 4" descr="https://openclipart.org/image/800px/svg_to_png/279759/Generic-Cityscape-Skyline.png">
              <a:extLst>
                <a:ext uri="{FF2B5EF4-FFF2-40B4-BE49-F238E27FC236}">
                  <a16:creationId xmlns="" xmlns:a16="http://schemas.microsoft.com/office/drawing/2014/main" id="{3EE357B1-0D9E-404A-BC6C-A4013B5F652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5770"/>
            <a:stretch/>
          </p:blipFill>
          <p:spPr bwMode="auto">
            <a:xfrm>
              <a:off x="0" y="5759723"/>
              <a:ext cx="5760720" cy="109827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https://openclipart.org/image/800px/svg_to_png/279759/Generic-Cityscape-Skyline.png">
              <a:extLst>
                <a:ext uri="{FF2B5EF4-FFF2-40B4-BE49-F238E27FC236}">
                  <a16:creationId xmlns="" xmlns:a16="http://schemas.microsoft.com/office/drawing/2014/main" id="{F7F887C3-1DDD-4C2D-81E6-B9BDB3B360F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5770"/>
            <a:stretch/>
          </p:blipFill>
          <p:spPr bwMode="auto">
            <a:xfrm>
              <a:off x="5694159" y="5759723"/>
              <a:ext cx="5760720" cy="1098277"/>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 xmlns:a16="http://schemas.microsoft.com/office/drawing/2014/main" id="{970A6BFF-FD58-44F6-945B-30375403B806}"/>
                </a:ext>
              </a:extLst>
            </p:cNvPr>
            <p:cNvGrpSpPr/>
            <p:nvPr/>
          </p:nvGrpSpPr>
          <p:grpSpPr>
            <a:xfrm>
              <a:off x="10113" y="6561335"/>
              <a:ext cx="9070766" cy="271671"/>
              <a:chOff x="36617" y="6600567"/>
              <a:chExt cx="9070766" cy="271671"/>
            </a:xfrm>
          </p:grpSpPr>
          <p:grpSp>
            <p:nvGrpSpPr>
              <p:cNvPr id="18" name="Group 17">
                <a:extLst>
                  <a:ext uri="{FF2B5EF4-FFF2-40B4-BE49-F238E27FC236}">
                    <a16:creationId xmlns="" xmlns:a16="http://schemas.microsoft.com/office/drawing/2014/main" id="{7C2F8671-1F67-435E-972B-2967E7372B87}"/>
                  </a:ext>
                </a:extLst>
              </p:cNvPr>
              <p:cNvGrpSpPr/>
              <p:nvPr/>
            </p:nvGrpSpPr>
            <p:grpSpPr>
              <a:xfrm>
                <a:off x="36617" y="6600567"/>
                <a:ext cx="9070766" cy="271671"/>
                <a:chOff x="73233" y="6586329"/>
                <a:chExt cx="9070766" cy="271671"/>
              </a:xfrm>
            </p:grpSpPr>
            <p:grpSp>
              <p:nvGrpSpPr>
                <p:cNvPr id="26" name="Shape 123">
                  <a:extLst>
                    <a:ext uri="{FF2B5EF4-FFF2-40B4-BE49-F238E27FC236}">
                      <a16:creationId xmlns="" xmlns:a16="http://schemas.microsoft.com/office/drawing/2014/main" id="{AA0CD64C-3D73-4BEC-B8E2-282FB6AC3A67}"/>
                    </a:ext>
                  </a:extLst>
                </p:cNvPr>
                <p:cNvGrpSpPr/>
                <p:nvPr/>
              </p:nvGrpSpPr>
              <p:grpSpPr>
                <a:xfrm>
                  <a:off x="73233" y="6586329"/>
                  <a:ext cx="7783901" cy="271671"/>
                  <a:chOff x="275920" y="6177152"/>
                  <a:chExt cx="12141726" cy="316724"/>
                </a:xfrm>
              </p:grpSpPr>
              <p:grpSp>
                <p:nvGrpSpPr>
                  <p:cNvPr id="28" name="Shape 124">
                    <a:extLst>
                      <a:ext uri="{FF2B5EF4-FFF2-40B4-BE49-F238E27FC236}">
                        <a16:creationId xmlns="" xmlns:a16="http://schemas.microsoft.com/office/drawing/2014/main" id="{81BABA9F-C6DF-4353-97B3-0043E37254DC}"/>
                      </a:ext>
                    </a:extLst>
                  </p:cNvPr>
                  <p:cNvGrpSpPr/>
                  <p:nvPr/>
                </p:nvGrpSpPr>
                <p:grpSpPr>
                  <a:xfrm>
                    <a:off x="275920" y="6177152"/>
                    <a:ext cx="9903157" cy="314210"/>
                    <a:chOff x="1241427" y="6086476"/>
                    <a:chExt cx="10275116" cy="402524"/>
                  </a:xfrm>
                </p:grpSpPr>
                <p:sp>
                  <p:nvSpPr>
                    <p:cNvPr id="31" name="Shape 125">
                      <a:extLst>
                        <a:ext uri="{FF2B5EF4-FFF2-40B4-BE49-F238E27FC236}">
                          <a16:creationId xmlns="" xmlns:a16="http://schemas.microsoft.com/office/drawing/2014/main" id="{43CFE724-E3A7-48CE-80DE-2F5EFC9B65C7}"/>
                        </a:ext>
                      </a:extLst>
                    </p:cNvPr>
                    <p:cNvSpPr/>
                    <p:nvPr/>
                  </p:nvSpPr>
                  <p:spPr>
                    <a:xfrm>
                      <a:off x="1241427" y="6089312"/>
                      <a:ext cx="2532300" cy="395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100" b="1" dirty="0">
                          <a:latin typeface="Calibri"/>
                          <a:ea typeface="Calibri"/>
                          <a:cs typeface="Calibri"/>
                          <a:sym typeface="Calibri"/>
                        </a:rPr>
                        <a:t>Problem Overview</a:t>
                      </a:r>
                    </a:p>
                  </p:txBody>
                </p:sp>
                <p:sp>
                  <p:nvSpPr>
                    <p:cNvPr id="32" name="Shape 126">
                      <a:extLst>
                        <a:ext uri="{FF2B5EF4-FFF2-40B4-BE49-F238E27FC236}">
                          <a16:creationId xmlns="" xmlns:a16="http://schemas.microsoft.com/office/drawing/2014/main" id="{D05AB648-AFB8-40CA-A097-0DF57EADDB36}"/>
                        </a:ext>
                      </a:extLst>
                    </p:cNvPr>
                    <p:cNvSpPr/>
                    <p:nvPr/>
                  </p:nvSpPr>
                  <p:spPr>
                    <a:xfrm>
                      <a:off x="3747906" y="6093598"/>
                      <a:ext cx="2820900" cy="395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00" dirty="0">
                          <a:solidFill>
                            <a:schemeClr val="bg1"/>
                          </a:solidFill>
                          <a:latin typeface="Calibri"/>
                          <a:ea typeface="Calibri"/>
                          <a:cs typeface="Calibri"/>
                          <a:sym typeface="Calibri"/>
                        </a:rPr>
                        <a:t>Business Understanding</a:t>
                      </a:r>
                    </a:p>
                  </p:txBody>
                </p:sp>
                <p:sp>
                  <p:nvSpPr>
                    <p:cNvPr id="33" name="Shape 127">
                      <a:extLst>
                        <a:ext uri="{FF2B5EF4-FFF2-40B4-BE49-F238E27FC236}">
                          <a16:creationId xmlns="" xmlns:a16="http://schemas.microsoft.com/office/drawing/2014/main" id="{383EDE67-7ABA-4546-B6E6-7D2CB9C3A883}"/>
                        </a:ext>
                      </a:extLst>
                    </p:cNvPr>
                    <p:cNvSpPr/>
                    <p:nvPr/>
                  </p:nvSpPr>
                  <p:spPr>
                    <a:xfrm>
                      <a:off x="6460454" y="6086476"/>
                      <a:ext cx="2528400" cy="395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00" dirty="0">
                          <a:solidFill>
                            <a:schemeClr val="lt1"/>
                          </a:solidFill>
                          <a:latin typeface="Calibri"/>
                          <a:ea typeface="Calibri"/>
                          <a:cs typeface="Calibri"/>
                          <a:sym typeface="Calibri"/>
                        </a:rPr>
                        <a:t>Predictive Analytics</a:t>
                      </a:r>
                    </a:p>
                  </p:txBody>
                </p:sp>
                <p:sp>
                  <p:nvSpPr>
                    <p:cNvPr id="34" name="Shape 128">
                      <a:extLst>
                        <a:ext uri="{FF2B5EF4-FFF2-40B4-BE49-F238E27FC236}">
                          <a16:creationId xmlns="" xmlns:a16="http://schemas.microsoft.com/office/drawing/2014/main" id="{5050B8DC-90C2-4B5A-8057-8098D370DE53}"/>
                        </a:ext>
                      </a:extLst>
                    </p:cNvPr>
                    <p:cNvSpPr/>
                    <p:nvPr/>
                  </p:nvSpPr>
                  <p:spPr>
                    <a:xfrm>
                      <a:off x="8872343" y="6093600"/>
                      <a:ext cx="2644200" cy="395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00">
                          <a:solidFill>
                            <a:schemeClr val="lt1"/>
                          </a:solidFill>
                          <a:latin typeface="Calibri"/>
                          <a:ea typeface="Calibri"/>
                          <a:cs typeface="Calibri"/>
                          <a:sym typeface="Calibri"/>
                        </a:rPr>
                        <a:t>Descriptive Analytics</a:t>
                      </a:r>
                    </a:p>
                  </p:txBody>
                </p:sp>
              </p:grpSp>
              <p:sp>
                <p:nvSpPr>
                  <p:cNvPr id="30" name="Shape 129">
                    <a:extLst>
                      <a:ext uri="{FF2B5EF4-FFF2-40B4-BE49-F238E27FC236}">
                        <a16:creationId xmlns="" xmlns:a16="http://schemas.microsoft.com/office/drawing/2014/main" id="{B38A6217-C66B-4C90-9C77-A3B3F807B668}"/>
                      </a:ext>
                    </a:extLst>
                  </p:cNvPr>
                  <p:cNvSpPr/>
                  <p:nvPr/>
                </p:nvSpPr>
                <p:spPr>
                  <a:xfrm>
                    <a:off x="10100447" y="6185476"/>
                    <a:ext cx="2317200" cy="308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00" dirty="0">
                        <a:solidFill>
                          <a:schemeClr val="lt1"/>
                        </a:solidFill>
                        <a:latin typeface="Calibri"/>
                        <a:ea typeface="Calibri"/>
                        <a:cs typeface="Calibri"/>
                        <a:sym typeface="Calibri"/>
                      </a:rPr>
                      <a:t>Recommendations</a:t>
                    </a:r>
                  </a:p>
                </p:txBody>
              </p:sp>
            </p:grpSp>
            <p:sp>
              <p:nvSpPr>
                <p:cNvPr id="27" name="Shape 54">
                  <a:extLst>
                    <a:ext uri="{FF2B5EF4-FFF2-40B4-BE49-F238E27FC236}">
                      <a16:creationId xmlns="" xmlns:a16="http://schemas.microsoft.com/office/drawing/2014/main" id="{F396EBF5-11A9-49A9-B1B0-9F71442FBE37}"/>
                    </a:ext>
                  </a:extLst>
                </p:cNvPr>
                <p:cNvSpPr/>
                <p:nvPr/>
              </p:nvSpPr>
              <p:spPr>
                <a:xfrm>
                  <a:off x="7960776" y="6594087"/>
                  <a:ext cx="1183223" cy="263913"/>
                </a:xfrm>
                <a:custGeom>
                  <a:avLst/>
                  <a:gdLst/>
                  <a:ahLst/>
                  <a:cxnLst/>
                  <a:rect l="0" t="0" r="0" b="0"/>
                  <a:pathLst>
                    <a:path w="120000" h="120000" extrusionOk="0">
                      <a:moveTo>
                        <a:pt x="0" y="119944"/>
                      </a:moveTo>
                      <a:lnTo>
                        <a:pt x="119964" y="119944"/>
                      </a:lnTo>
                      <a:lnTo>
                        <a:pt x="119964" y="0"/>
                      </a:lnTo>
                      <a:lnTo>
                        <a:pt x="0" y="0"/>
                      </a:lnTo>
                      <a:lnTo>
                        <a:pt x="0" y="119944"/>
                      </a:lnTo>
                      <a:close/>
                    </a:path>
                  </a:pathLst>
                </a:custGeom>
                <a:solidFill>
                  <a:srgbClr val="FFFFFF"/>
                </a:solidFill>
                <a:ln>
                  <a:noFill/>
                </a:ln>
              </p:spPr>
              <p:txBody>
                <a:bodyPr wrap="square"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grpSp>
          <p:sp>
            <p:nvSpPr>
              <p:cNvPr id="25" name="Shape 53">
                <a:extLst>
                  <a:ext uri="{FF2B5EF4-FFF2-40B4-BE49-F238E27FC236}">
                    <a16:creationId xmlns="" xmlns:a16="http://schemas.microsoft.com/office/drawing/2014/main" id="{2EC4665E-1445-49CB-8B38-BA78F4064A24}"/>
                  </a:ext>
                </a:extLst>
              </p:cNvPr>
              <p:cNvSpPr/>
              <p:nvPr/>
            </p:nvSpPr>
            <p:spPr>
              <a:xfrm>
                <a:off x="8088728" y="6663437"/>
                <a:ext cx="951629" cy="145932"/>
              </a:xfrm>
              <a:prstGeom prst="rect">
                <a:avLst/>
              </a:prstGeom>
              <a:blipFill rotWithShape="1">
                <a:blip r:embed="rId11">
                  <a:alphaModFix/>
                  <a:extLst>
                    <a:ext uri="{BEBA8EAE-BF5A-486C-A8C5-ECC9F3942E4B}">
                      <a14:imgProps xmlns:a14="http://schemas.microsoft.com/office/drawing/2010/main">
                        <a14:imgLayer r:embed="rId12">
                          <a14:imgEffect>
                            <a14:brightnessContrast bright="20000" contrast="-40000"/>
                          </a14:imgEffect>
                        </a14:imgLayer>
                      </a14:imgProps>
                    </a:ext>
                  </a:extLst>
                </a:blip>
                <a:stretch>
                  <a:fillRect/>
                </a:stretch>
              </a:blipFill>
              <a:ln>
                <a:noFill/>
              </a:ln>
            </p:spPr>
            <p:txBody>
              <a:bodyPr wrap="square"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2772381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4" name="Shape 87">
            <a:extLst>
              <a:ext uri="{FF2B5EF4-FFF2-40B4-BE49-F238E27FC236}">
                <a16:creationId xmlns="" xmlns:a16="http://schemas.microsoft.com/office/drawing/2014/main" id="{8BD65652-8190-40A4-A6A7-E960FFECF04F}"/>
              </a:ext>
            </a:extLst>
          </p:cNvPr>
          <p:cNvSpPr/>
          <p:nvPr/>
        </p:nvSpPr>
        <p:spPr>
          <a:xfrm>
            <a:off x="0" y="-14495"/>
            <a:ext cx="9144000" cy="973677"/>
          </a:xfrm>
          <a:custGeom>
            <a:avLst/>
            <a:gdLst/>
            <a:ahLst/>
            <a:cxnLst/>
            <a:rect l="0" t="0" r="0" b="0"/>
            <a:pathLst>
              <a:path w="120000" h="120000" extrusionOk="0">
                <a:moveTo>
                  <a:pt x="0" y="119999"/>
                </a:moveTo>
                <a:lnTo>
                  <a:pt x="119994" y="119999"/>
                </a:lnTo>
                <a:lnTo>
                  <a:pt x="119994" y="0"/>
                </a:lnTo>
                <a:lnTo>
                  <a:pt x="0" y="0"/>
                </a:lnTo>
                <a:lnTo>
                  <a:pt x="0" y="119999"/>
                </a:lnTo>
                <a:close/>
              </a:path>
            </a:pathLst>
          </a:custGeom>
          <a:solidFill>
            <a:schemeClr val="accent1">
              <a:lumMod val="40000"/>
              <a:lumOff val="60000"/>
            </a:schemeClr>
          </a:solidFill>
          <a:ln>
            <a:noFill/>
          </a:ln>
        </p:spPr>
        <p:txBody>
          <a:bodyPr wrap="square" lIns="0" tIns="0" rIns="0" bIns="0" anchor="t" anchorCtr="0">
            <a:noAutofit/>
          </a:bodyPr>
          <a:lstStyle/>
          <a:p>
            <a:pPr marL="0" marR="0" lvl="0" indent="0" algn="l" rtl="0">
              <a:spcBef>
                <a:spcPts val="0"/>
              </a:spcBef>
              <a:buNone/>
            </a:pPr>
            <a:endParaRPr sz="1800" dirty="0">
              <a:solidFill>
                <a:schemeClr val="dk1"/>
              </a:solidFill>
              <a:latin typeface="Calibri"/>
              <a:ea typeface="Calibri"/>
              <a:cs typeface="Calibri"/>
              <a:sym typeface="Calibri"/>
            </a:endParaRPr>
          </a:p>
        </p:txBody>
      </p:sp>
      <p:sp>
        <p:nvSpPr>
          <p:cNvPr id="2" name="Title 1">
            <a:extLst>
              <a:ext uri="{FF2B5EF4-FFF2-40B4-BE49-F238E27FC236}">
                <a16:creationId xmlns="" xmlns:a16="http://schemas.microsoft.com/office/drawing/2014/main" id="{E8CE7BCC-2839-4CA3-A26E-87B63ED70774}"/>
              </a:ext>
            </a:extLst>
          </p:cNvPr>
          <p:cNvSpPr>
            <a:spLocks noGrp="1"/>
          </p:cNvSpPr>
          <p:nvPr>
            <p:ph type="title"/>
          </p:nvPr>
        </p:nvSpPr>
        <p:spPr>
          <a:xfrm>
            <a:off x="36617" y="-236848"/>
            <a:ext cx="12876245" cy="1521264"/>
          </a:xfrm>
        </p:spPr>
        <p:txBody>
          <a:bodyPr>
            <a:normAutofit/>
          </a:bodyPr>
          <a:lstStyle/>
          <a:p>
            <a:r>
              <a:rPr lang="en-US" sz="3000" b="1" dirty="0" err="1">
                <a:latin typeface="+mn-lt"/>
              </a:rPr>
              <a:t>RentPath</a:t>
            </a:r>
            <a:r>
              <a:rPr lang="en-US" sz="3000" b="1" dirty="0">
                <a:latin typeface="+mn-lt"/>
              </a:rPr>
              <a:t> converts consumers into leads for customers</a:t>
            </a:r>
          </a:p>
        </p:txBody>
      </p:sp>
      <p:grpSp>
        <p:nvGrpSpPr>
          <p:cNvPr id="9" name="Group 8">
            <a:extLst>
              <a:ext uri="{FF2B5EF4-FFF2-40B4-BE49-F238E27FC236}">
                <a16:creationId xmlns="" xmlns:a16="http://schemas.microsoft.com/office/drawing/2014/main" id="{96994325-37F4-4489-9F0D-EAA5A9F5EFF0}"/>
              </a:ext>
            </a:extLst>
          </p:cNvPr>
          <p:cNvGrpSpPr/>
          <p:nvPr/>
        </p:nvGrpSpPr>
        <p:grpSpPr>
          <a:xfrm>
            <a:off x="0" y="5777080"/>
            <a:ext cx="11474200" cy="1098277"/>
            <a:chOff x="0" y="5793122"/>
            <a:chExt cx="11474200" cy="1098277"/>
          </a:xfrm>
        </p:grpSpPr>
        <p:grpSp>
          <p:nvGrpSpPr>
            <p:cNvPr id="6" name="Group 5">
              <a:extLst>
                <a:ext uri="{FF2B5EF4-FFF2-40B4-BE49-F238E27FC236}">
                  <a16:creationId xmlns="" xmlns:a16="http://schemas.microsoft.com/office/drawing/2014/main" id="{284BEABF-E3DC-4CF2-BCE0-63D206D65710}"/>
                </a:ext>
              </a:extLst>
            </p:cNvPr>
            <p:cNvGrpSpPr/>
            <p:nvPr/>
          </p:nvGrpSpPr>
          <p:grpSpPr>
            <a:xfrm>
              <a:off x="0" y="5793122"/>
              <a:ext cx="11474200" cy="1098277"/>
              <a:chOff x="0" y="5793122"/>
              <a:chExt cx="11474200" cy="1098277"/>
            </a:xfrm>
          </p:grpSpPr>
          <p:pic>
            <p:nvPicPr>
              <p:cNvPr id="2052" name="Picture 4" descr="https://openclipart.org/image/800px/svg_to_png/279759/Generic-Cityscape-Skyline.png">
                <a:extLst>
                  <a:ext uri="{FF2B5EF4-FFF2-40B4-BE49-F238E27FC236}">
                    <a16:creationId xmlns="" xmlns:a16="http://schemas.microsoft.com/office/drawing/2014/main" id="{12B64027-7A8E-4184-9DF8-AE7FF8BDDF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5770"/>
              <a:stretch/>
            </p:blipFill>
            <p:spPr bwMode="auto">
              <a:xfrm>
                <a:off x="0" y="5793122"/>
                <a:ext cx="5760720" cy="109827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https://openclipart.org/image/800px/svg_to_png/279759/Generic-Cityscape-Skyline.png">
                <a:extLst>
                  <a:ext uri="{FF2B5EF4-FFF2-40B4-BE49-F238E27FC236}">
                    <a16:creationId xmlns="" xmlns:a16="http://schemas.microsoft.com/office/drawing/2014/main" id="{C35C6687-473F-4BBA-B9BA-E156223073E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5770"/>
              <a:stretch/>
            </p:blipFill>
            <p:spPr bwMode="auto">
              <a:xfrm>
                <a:off x="5713480" y="5793122"/>
                <a:ext cx="5760720" cy="10982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 xmlns:a16="http://schemas.microsoft.com/office/drawing/2014/main" id="{8A19D18D-6B22-412E-A4A7-6C1BAEDF6DAF}"/>
                </a:ext>
              </a:extLst>
            </p:cNvPr>
            <p:cNvGrpSpPr/>
            <p:nvPr/>
          </p:nvGrpSpPr>
          <p:grpSpPr>
            <a:xfrm>
              <a:off x="36617" y="6601091"/>
              <a:ext cx="9070766" cy="271671"/>
              <a:chOff x="36617" y="6600567"/>
              <a:chExt cx="9070766" cy="271671"/>
            </a:xfrm>
          </p:grpSpPr>
          <p:grpSp>
            <p:nvGrpSpPr>
              <p:cNvPr id="7" name="Group 6">
                <a:extLst>
                  <a:ext uri="{FF2B5EF4-FFF2-40B4-BE49-F238E27FC236}">
                    <a16:creationId xmlns="" xmlns:a16="http://schemas.microsoft.com/office/drawing/2014/main" id="{3BEFC5CB-B3B5-4AA4-AF4D-A199BF2B804E}"/>
                  </a:ext>
                </a:extLst>
              </p:cNvPr>
              <p:cNvGrpSpPr/>
              <p:nvPr/>
            </p:nvGrpSpPr>
            <p:grpSpPr>
              <a:xfrm>
                <a:off x="36617" y="6600567"/>
                <a:ext cx="9070766" cy="271671"/>
                <a:chOff x="73233" y="6586329"/>
                <a:chExt cx="9070766" cy="271671"/>
              </a:xfrm>
            </p:grpSpPr>
            <p:grpSp>
              <p:nvGrpSpPr>
                <p:cNvPr id="26" name="Shape 123">
                  <a:extLst>
                    <a:ext uri="{FF2B5EF4-FFF2-40B4-BE49-F238E27FC236}">
                      <a16:creationId xmlns="" xmlns:a16="http://schemas.microsoft.com/office/drawing/2014/main" id="{3077A733-DD9A-4D67-891D-04D42AEFBBA8}"/>
                    </a:ext>
                  </a:extLst>
                </p:cNvPr>
                <p:cNvGrpSpPr/>
                <p:nvPr/>
              </p:nvGrpSpPr>
              <p:grpSpPr>
                <a:xfrm>
                  <a:off x="73233" y="6586329"/>
                  <a:ext cx="7783901" cy="271671"/>
                  <a:chOff x="275920" y="6177152"/>
                  <a:chExt cx="12141726" cy="316724"/>
                </a:xfrm>
              </p:grpSpPr>
              <p:grpSp>
                <p:nvGrpSpPr>
                  <p:cNvPr id="28" name="Shape 124">
                    <a:extLst>
                      <a:ext uri="{FF2B5EF4-FFF2-40B4-BE49-F238E27FC236}">
                        <a16:creationId xmlns="" xmlns:a16="http://schemas.microsoft.com/office/drawing/2014/main" id="{2E49042E-69C7-43B8-B1E7-A7822EC5F906}"/>
                      </a:ext>
                    </a:extLst>
                  </p:cNvPr>
                  <p:cNvGrpSpPr/>
                  <p:nvPr/>
                </p:nvGrpSpPr>
                <p:grpSpPr>
                  <a:xfrm>
                    <a:off x="275920" y="6177152"/>
                    <a:ext cx="9903157" cy="314210"/>
                    <a:chOff x="1241427" y="6086476"/>
                    <a:chExt cx="10275116" cy="402524"/>
                  </a:xfrm>
                </p:grpSpPr>
                <p:sp>
                  <p:nvSpPr>
                    <p:cNvPr id="31" name="Shape 125">
                      <a:extLst>
                        <a:ext uri="{FF2B5EF4-FFF2-40B4-BE49-F238E27FC236}">
                          <a16:creationId xmlns="" xmlns:a16="http://schemas.microsoft.com/office/drawing/2014/main" id="{CB6F3AC0-2DA6-44ED-87F8-8EA13C06441A}"/>
                        </a:ext>
                      </a:extLst>
                    </p:cNvPr>
                    <p:cNvSpPr/>
                    <p:nvPr/>
                  </p:nvSpPr>
                  <p:spPr>
                    <a:xfrm>
                      <a:off x="1241427" y="6089312"/>
                      <a:ext cx="2532300" cy="395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100" dirty="0">
                          <a:solidFill>
                            <a:schemeClr val="bg1"/>
                          </a:solidFill>
                          <a:latin typeface="Calibri"/>
                          <a:ea typeface="Calibri"/>
                          <a:cs typeface="Calibri"/>
                          <a:sym typeface="Calibri"/>
                        </a:rPr>
                        <a:t>Problem Overview</a:t>
                      </a:r>
                    </a:p>
                  </p:txBody>
                </p:sp>
                <p:sp>
                  <p:nvSpPr>
                    <p:cNvPr id="32" name="Shape 126">
                      <a:extLst>
                        <a:ext uri="{FF2B5EF4-FFF2-40B4-BE49-F238E27FC236}">
                          <a16:creationId xmlns="" xmlns:a16="http://schemas.microsoft.com/office/drawing/2014/main" id="{6BB7E898-9A45-476E-8B10-787BC5F9564A}"/>
                        </a:ext>
                      </a:extLst>
                    </p:cNvPr>
                    <p:cNvSpPr/>
                    <p:nvPr/>
                  </p:nvSpPr>
                  <p:spPr>
                    <a:xfrm>
                      <a:off x="3747906" y="6093598"/>
                      <a:ext cx="2820900" cy="395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50" b="1" dirty="0">
                          <a:latin typeface="Calibri"/>
                          <a:ea typeface="Calibri"/>
                          <a:cs typeface="Calibri"/>
                          <a:sym typeface="Calibri"/>
                        </a:rPr>
                        <a:t>Business Understanding</a:t>
                      </a:r>
                    </a:p>
                  </p:txBody>
                </p:sp>
                <p:sp>
                  <p:nvSpPr>
                    <p:cNvPr id="33" name="Shape 127">
                      <a:extLst>
                        <a:ext uri="{FF2B5EF4-FFF2-40B4-BE49-F238E27FC236}">
                          <a16:creationId xmlns="" xmlns:a16="http://schemas.microsoft.com/office/drawing/2014/main" id="{6AB90529-2F57-4566-93D2-59FAB84F8070}"/>
                        </a:ext>
                      </a:extLst>
                    </p:cNvPr>
                    <p:cNvSpPr/>
                    <p:nvPr/>
                  </p:nvSpPr>
                  <p:spPr>
                    <a:xfrm>
                      <a:off x="6460454" y="6086476"/>
                      <a:ext cx="2528400" cy="395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00" dirty="0">
                          <a:solidFill>
                            <a:schemeClr val="lt1"/>
                          </a:solidFill>
                          <a:latin typeface="Calibri"/>
                          <a:ea typeface="Calibri"/>
                          <a:cs typeface="Calibri"/>
                          <a:sym typeface="Calibri"/>
                        </a:rPr>
                        <a:t>Predictive Analytics</a:t>
                      </a:r>
                    </a:p>
                  </p:txBody>
                </p:sp>
                <p:sp>
                  <p:nvSpPr>
                    <p:cNvPr id="34" name="Shape 128">
                      <a:extLst>
                        <a:ext uri="{FF2B5EF4-FFF2-40B4-BE49-F238E27FC236}">
                          <a16:creationId xmlns="" xmlns:a16="http://schemas.microsoft.com/office/drawing/2014/main" id="{67F888F8-D3AA-4C04-B97C-FE20E7767C53}"/>
                        </a:ext>
                      </a:extLst>
                    </p:cNvPr>
                    <p:cNvSpPr/>
                    <p:nvPr/>
                  </p:nvSpPr>
                  <p:spPr>
                    <a:xfrm>
                      <a:off x="8872343" y="6093600"/>
                      <a:ext cx="2644200" cy="395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00">
                          <a:solidFill>
                            <a:schemeClr val="lt1"/>
                          </a:solidFill>
                          <a:latin typeface="Calibri"/>
                          <a:ea typeface="Calibri"/>
                          <a:cs typeface="Calibri"/>
                          <a:sym typeface="Calibri"/>
                        </a:rPr>
                        <a:t>Descriptive Analytics</a:t>
                      </a:r>
                    </a:p>
                  </p:txBody>
                </p:sp>
              </p:grpSp>
              <p:sp>
                <p:nvSpPr>
                  <p:cNvPr id="30" name="Shape 129">
                    <a:extLst>
                      <a:ext uri="{FF2B5EF4-FFF2-40B4-BE49-F238E27FC236}">
                        <a16:creationId xmlns="" xmlns:a16="http://schemas.microsoft.com/office/drawing/2014/main" id="{F36D79CB-EFF3-4C87-A22A-B346A36AAAFF}"/>
                      </a:ext>
                    </a:extLst>
                  </p:cNvPr>
                  <p:cNvSpPr/>
                  <p:nvPr/>
                </p:nvSpPr>
                <p:spPr>
                  <a:xfrm>
                    <a:off x="10100447" y="6185476"/>
                    <a:ext cx="2317200" cy="308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00" dirty="0">
                        <a:solidFill>
                          <a:schemeClr val="lt1"/>
                        </a:solidFill>
                        <a:latin typeface="Calibri"/>
                        <a:ea typeface="Calibri"/>
                        <a:cs typeface="Calibri"/>
                        <a:sym typeface="Calibri"/>
                      </a:rPr>
                      <a:t>Recommendations</a:t>
                    </a:r>
                  </a:p>
                </p:txBody>
              </p:sp>
            </p:grpSp>
            <p:sp>
              <p:nvSpPr>
                <p:cNvPr id="35" name="Shape 54">
                  <a:extLst>
                    <a:ext uri="{FF2B5EF4-FFF2-40B4-BE49-F238E27FC236}">
                      <a16:creationId xmlns="" xmlns:a16="http://schemas.microsoft.com/office/drawing/2014/main" id="{4BDC94CC-DBA3-4E0D-8CDE-6E6006C35046}"/>
                    </a:ext>
                  </a:extLst>
                </p:cNvPr>
                <p:cNvSpPr/>
                <p:nvPr/>
              </p:nvSpPr>
              <p:spPr>
                <a:xfrm>
                  <a:off x="7960776" y="6594087"/>
                  <a:ext cx="1183223" cy="263913"/>
                </a:xfrm>
                <a:custGeom>
                  <a:avLst/>
                  <a:gdLst/>
                  <a:ahLst/>
                  <a:cxnLst/>
                  <a:rect l="0" t="0" r="0" b="0"/>
                  <a:pathLst>
                    <a:path w="120000" h="120000" extrusionOk="0">
                      <a:moveTo>
                        <a:pt x="0" y="119944"/>
                      </a:moveTo>
                      <a:lnTo>
                        <a:pt x="119964" y="119944"/>
                      </a:lnTo>
                      <a:lnTo>
                        <a:pt x="119964" y="0"/>
                      </a:lnTo>
                      <a:lnTo>
                        <a:pt x="0" y="0"/>
                      </a:lnTo>
                      <a:lnTo>
                        <a:pt x="0" y="119944"/>
                      </a:lnTo>
                      <a:close/>
                    </a:path>
                  </a:pathLst>
                </a:custGeom>
                <a:solidFill>
                  <a:srgbClr val="FFFFFF"/>
                </a:solidFill>
                <a:ln>
                  <a:noFill/>
                </a:ln>
              </p:spPr>
              <p:txBody>
                <a:bodyPr wrap="square"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grpSp>
          <p:sp>
            <p:nvSpPr>
              <p:cNvPr id="36" name="Shape 53">
                <a:extLst>
                  <a:ext uri="{FF2B5EF4-FFF2-40B4-BE49-F238E27FC236}">
                    <a16:creationId xmlns="" xmlns:a16="http://schemas.microsoft.com/office/drawing/2014/main" id="{3663803E-EC4D-4501-8BB8-F073C5789CDF}"/>
                  </a:ext>
                </a:extLst>
              </p:cNvPr>
              <p:cNvSpPr/>
              <p:nvPr/>
            </p:nvSpPr>
            <p:spPr>
              <a:xfrm>
                <a:off x="8088728" y="6663437"/>
                <a:ext cx="951629" cy="145932"/>
              </a:xfrm>
              <a:prstGeom prst="rect">
                <a:avLst/>
              </a:prstGeom>
              <a:blipFill rotWithShape="1">
                <a:blip r:embed="rId4">
                  <a:alphaModFix/>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a:blipFill>
              <a:ln>
                <a:noFill/>
              </a:ln>
            </p:spPr>
            <p:txBody>
              <a:bodyPr wrap="square"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grpSp>
      </p:grpSp>
      <p:sp>
        <p:nvSpPr>
          <p:cNvPr id="5" name="AutoShape 2" descr="Multiple users silhouette free icon">
            <a:extLst>
              <a:ext uri="{FF2B5EF4-FFF2-40B4-BE49-F238E27FC236}">
                <a16:creationId xmlns="" xmlns:a16="http://schemas.microsoft.com/office/drawing/2014/main" id="{B6527795-0B7D-4427-A344-124CED6B917C}"/>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16" name="Diagram 15">
            <a:extLst>
              <a:ext uri="{FF2B5EF4-FFF2-40B4-BE49-F238E27FC236}">
                <a16:creationId xmlns="" xmlns:a16="http://schemas.microsoft.com/office/drawing/2014/main" id="{C8A50652-D6A2-472F-B19C-55E4BF2E88F1}"/>
              </a:ext>
            </a:extLst>
          </p:cNvPr>
          <p:cNvGraphicFramePr/>
          <p:nvPr>
            <p:extLst>
              <p:ext uri="{D42A27DB-BD31-4B8C-83A1-F6EECF244321}">
                <p14:modId xmlns:p14="http://schemas.microsoft.com/office/powerpoint/2010/main" val="72189358"/>
              </p:ext>
            </p:extLst>
          </p:nvPr>
        </p:nvGraphicFramePr>
        <p:xfrm>
          <a:off x="236713" y="535691"/>
          <a:ext cx="8352765" cy="518855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2062110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4" name="Shape 87">
            <a:extLst>
              <a:ext uri="{FF2B5EF4-FFF2-40B4-BE49-F238E27FC236}">
                <a16:creationId xmlns="" xmlns:a16="http://schemas.microsoft.com/office/drawing/2014/main" id="{8BD65652-8190-40A4-A6A7-E960FFECF04F}"/>
              </a:ext>
            </a:extLst>
          </p:cNvPr>
          <p:cNvSpPr/>
          <p:nvPr/>
        </p:nvSpPr>
        <p:spPr>
          <a:xfrm>
            <a:off x="0" y="-14495"/>
            <a:ext cx="9144000" cy="973677"/>
          </a:xfrm>
          <a:custGeom>
            <a:avLst/>
            <a:gdLst/>
            <a:ahLst/>
            <a:cxnLst/>
            <a:rect l="0" t="0" r="0" b="0"/>
            <a:pathLst>
              <a:path w="120000" h="120000" extrusionOk="0">
                <a:moveTo>
                  <a:pt x="0" y="119999"/>
                </a:moveTo>
                <a:lnTo>
                  <a:pt x="119994" y="119999"/>
                </a:lnTo>
                <a:lnTo>
                  <a:pt x="119994" y="0"/>
                </a:lnTo>
                <a:lnTo>
                  <a:pt x="0" y="0"/>
                </a:lnTo>
                <a:lnTo>
                  <a:pt x="0" y="119999"/>
                </a:lnTo>
                <a:close/>
              </a:path>
            </a:pathLst>
          </a:custGeom>
          <a:solidFill>
            <a:schemeClr val="accent1">
              <a:lumMod val="40000"/>
              <a:lumOff val="60000"/>
            </a:schemeClr>
          </a:solidFill>
          <a:ln>
            <a:noFill/>
          </a:ln>
        </p:spPr>
        <p:txBody>
          <a:bodyPr wrap="square" lIns="0" tIns="0" rIns="0" bIns="0" anchor="t" anchorCtr="0">
            <a:noAutofit/>
          </a:bodyPr>
          <a:lstStyle/>
          <a:p>
            <a:pPr marL="0" marR="0" lvl="0" indent="0" algn="l" rtl="0">
              <a:spcBef>
                <a:spcPts val="0"/>
              </a:spcBef>
              <a:buNone/>
            </a:pPr>
            <a:endParaRPr sz="1800" dirty="0">
              <a:solidFill>
                <a:schemeClr val="dk1"/>
              </a:solidFill>
              <a:latin typeface="Calibri"/>
              <a:ea typeface="Calibri"/>
              <a:cs typeface="Calibri"/>
              <a:sym typeface="Calibri"/>
            </a:endParaRPr>
          </a:p>
        </p:txBody>
      </p:sp>
      <p:sp>
        <p:nvSpPr>
          <p:cNvPr id="2" name="Title 1">
            <a:extLst>
              <a:ext uri="{FF2B5EF4-FFF2-40B4-BE49-F238E27FC236}">
                <a16:creationId xmlns="" xmlns:a16="http://schemas.microsoft.com/office/drawing/2014/main" id="{E8CE7BCC-2839-4CA3-A26E-87B63ED70774}"/>
              </a:ext>
            </a:extLst>
          </p:cNvPr>
          <p:cNvSpPr>
            <a:spLocks noGrp="1"/>
          </p:cNvSpPr>
          <p:nvPr>
            <p:ph type="title"/>
          </p:nvPr>
        </p:nvSpPr>
        <p:spPr>
          <a:xfrm>
            <a:off x="36617" y="-236848"/>
            <a:ext cx="12876245" cy="1521264"/>
          </a:xfrm>
        </p:spPr>
        <p:txBody>
          <a:bodyPr>
            <a:normAutofit/>
          </a:bodyPr>
          <a:lstStyle/>
          <a:p>
            <a:r>
              <a:rPr lang="en-US" sz="3600" b="1" dirty="0">
                <a:latin typeface="+mn-lt"/>
              </a:rPr>
              <a:t>The revisit rate for Chicago is 25.52% </a:t>
            </a:r>
          </a:p>
        </p:txBody>
      </p:sp>
      <p:graphicFrame>
        <p:nvGraphicFramePr>
          <p:cNvPr id="3" name="Diagram 2">
            <a:extLst>
              <a:ext uri="{FF2B5EF4-FFF2-40B4-BE49-F238E27FC236}">
                <a16:creationId xmlns="" xmlns:a16="http://schemas.microsoft.com/office/drawing/2014/main" id="{A3E64026-5D04-483A-89BE-5B43A32461C0}"/>
              </a:ext>
            </a:extLst>
          </p:cNvPr>
          <p:cNvGraphicFramePr/>
          <p:nvPr>
            <p:extLst>
              <p:ext uri="{D42A27DB-BD31-4B8C-83A1-F6EECF244321}">
                <p14:modId xmlns:p14="http://schemas.microsoft.com/office/powerpoint/2010/main" val="2632161954"/>
              </p:ext>
            </p:extLst>
          </p:nvPr>
        </p:nvGraphicFramePr>
        <p:xfrm>
          <a:off x="1185738" y="1330125"/>
          <a:ext cx="6803832" cy="43892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 name="Group 8">
            <a:extLst>
              <a:ext uri="{FF2B5EF4-FFF2-40B4-BE49-F238E27FC236}">
                <a16:creationId xmlns="" xmlns:a16="http://schemas.microsoft.com/office/drawing/2014/main" id="{96994325-37F4-4489-9F0D-EAA5A9F5EFF0}"/>
              </a:ext>
            </a:extLst>
          </p:cNvPr>
          <p:cNvGrpSpPr/>
          <p:nvPr/>
        </p:nvGrpSpPr>
        <p:grpSpPr>
          <a:xfrm>
            <a:off x="0" y="5793122"/>
            <a:ext cx="11474200" cy="1098277"/>
            <a:chOff x="0" y="5793122"/>
            <a:chExt cx="11474200" cy="1098277"/>
          </a:xfrm>
        </p:grpSpPr>
        <p:grpSp>
          <p:nvGrpSpPr>
            <p:cNvPr id="6" name="Group 5">
              <a:extLst>
                <a:ext uri="{FF2B5EF4-FFF2-40B4-BE49-F238E27FC236}">
                  <a16:creationId xmlns="" xmlns:a16="http://schemas.microsoft.com/office/drawing/2014/main" id="{284BEABF-E3DC-4CF2-BCE0-63D206D65710}"/>
                </a:ext>
              </a:extLst>
            </p:cNvPr>
            <p:cNvGrpSpPr/>
            <p:nvPr/>
          </p:nvGrpSpPr>
          <p:grpSpPr>
            <a:xfrm>
              <a:off x="0" y="5793122"/>
              <a:ext cx="11474200" cy="1098277"/>
              <a:chOff x="0" y="5793122"/>
              <a:chExt cx="11474200" cy="1098277"/>
            </a:xfrm>
          </p:grpSpPr>
          <p:pic>
            <p:nvPicPr>
              <p:cNvPr id="2052" name="Picture 4" descr="https://openclipart.org/image/800px/svg_to_png/279759/Generic-Cityscape-Skyline.png">
                <a:extLst>
                  <a:ext uri="{FF2B5EF4-FFF2-40B4-BE49-F238E27FC236}">
                    <a16:creationId xmlns="" xmlns:a16="http://schemas.microsoft.com/office/drawing/2014/main" id="{12B64027-7A8E-4184-9DF8-AE7FF8BDDF8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25770"/>
              <a:stretch/>
            </p:blipFill>
            <p:spPr bwMode="auto">
              <a:xfrm>
                <a:off x="0" y="5793122"/>
                <a:ext cx="5760720" cy="109827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https://openclipart.org/image/800px/svg_to_png/279759/Generic-Cityscape-Skyline.png">
                <a:extLst>
                  <a:ext uri="{FF2B5EF4-FFF2-40B4-BE49-F238E27FC236}">
                    <a16:creationId xmlns="" xmlns:a16="http://schemas.microsoft.com/office/drawing/2014/main" id="{C35C6687-473F-4BBA-B9BA-E156223073E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25770"/>
              <a:stretch/>
            </p:blipFill>
            <p:spPr bwMode="auto">
              <a:xfrm>
                <a:off x="5713480" y="5793122"/>
                <a:ext cx="5760720" cy="10982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 xmlns:a16="http://schemas.microsoft.com/office/drawing/2014/main" id="{8A19D18D-6B22-412E-A4A7-6C1BAEDF6DAF}"/>
                </a:ext>
              </a:extLst>
            </p:cNvPr>
            <p:cNvGrpSpPr/>
            <p:nvPr/>
          </p:nvGrpSpPr>
          <p:grpSpPr>
            <a:xfrm>
              <a:off x="36617" y="6601091"/>
              <a:ext cx="9070766" cy="271671"/>
              <a:chOff x="36617" y="6600567"/>
              <a:chExt cx="9070766" cy="271671"/>
            </a:xfrm>
          </p:grpSpPr>
          <p:grpSp>
            <p:nvGrpSpPr>
              <p:cNvPr id="7" name="Group 6">
                <a:extLst>
                  <a:ext uri="{FF2B5EF4-FFF2-40B4-BE49-F238E27FC236}">
                    <a16:creationId xmlns="" xmlns:a16="http://schemas.microsoft.com/office/drawing/2014/main" id="{3BEFC5CB-B3B5-4AA4-AF4D-A199BF2B804E}"/>
                  </a:ext>
                </a:extLst>
              </p:cNvPr>
              <p:cNvGrpSpPr/>
              <p:nvPr/>
            </p:nvGrpSpPr>
            <p:grpSpPr>
              <a:xfrm>
                <a:off x="36617" y="6600567"/>
                <a:ext cx="9070766" cy="271671"/>
                <a:chOff x="73233" y="6586329"/>
                <a:chExt cx="9070766" cy="271671"/>
              </a:xfrm>
            </p:grpSpPr>
            <p:grpSp>
              <p:nvGrpSpPr>
                <p:cNvPr id="26" name="Shape 123">
                  <a:extLst>
                    <a:ext uri="{FF2B5EF4-FFF2-40B4-BE49-F238E27FC236}">
                      <a16:creationId xmlns="" xmlns:a16="http://schemas.microsoft.com/office/drawing/2014/main" id="{3077A733-DD9A-4D67-891D-04D42AEFBBA8}"/>
                    </a:ext>
                  </a:extLst>
                </p:cNvPr>
                <p:cNvGrpSpPr/>
                <p:nvPr/>
              </p:nvGrpSpPr>
              <p:grpSpPr>
                <a:xfrm>
                  <a:off x="73233" y="6586329"/>
                  <a:ext cx="7783901" cy="271671"/>
                  <a:chOff x="275920" y="6177152"/>
                  <a:chExt cx="12141726" cy="316724"/>
                </a:xfrm>
              </p:grpSpPr>
              <p:grpSp>
                <p:nvGrpSpPr>
                  <p:cNvPr id="28" name="Shape 124">
                    <a:extLst>
                      <a:ext uri="{FF2B5EF4-FFF2-40B4-BE49-F238E27FC236}">
                        <a16:creationId xmlns="" xmlns:a16="http://schemas.microsoft.com/office/drawing/2014/main" id="{2E49042E-69C7-43B8-B1E7-A7822EC5F906}"/>
                      </a:ext>
                    </a:extLst>
                  </p:cNvPr>
                  <p:cNvGrpSpPr/>
                  <p:nvPr/>
                </p:nvGrpSpPr>
                <p:grpSpPr>
                  <a:xfrm>
                    <a:off x="275920" y="6177152"/>
                    <a:ext cx="9903157" cy="314210"/>
                    <a:chOff x="1241427" y="6086476"/>
                    <a:chExt cx="10275116" cy="402524"/>
                  </a:xfrm>
                </p:grpSpPr>
                <p:sp>
                  <p:nvSpPr>
                    <p:cNvPr id="31" name="Shape 125">
                      <a:extLst>
                        <a:ext uri="{FF2B5EF4-FFF2-40B4-BE49-F238E27FC236}">
                          <a16:creationId xmlns="" xmlns:a16="http://schemas.microsoft.com/office/drawing/2014/main" id="{CB6F3AC0-2DA6-44ED-87F8-8EA13C06441A}"/>
                        </a:ext>
                      </a:extLst>
                    </p:cNvPr>
                    <p:cNvSpPr/>
                    <p:nvPr/>
                  </p:nvSpPr>
                  <p:spPr>
                    <a:xfrm>
                      <a:off x="1241427" y="6089312"/>
                      <a:ext cx="2532300" cy="395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100" dirty="0">
                          <a:solidFill>
                            <a:schemeClr val="bg1"/>
                          </a:solidFill>
                          <a:latin typeface="Calibri"/>
                          <a:ea typeface="Calibri"/>
                          <a:cs typeface="Calibri"/>
                          <a:sym typeface="Calibri"/>
                        </a:rPr>
                        <a:t>Problem Overview</a:t>
                      </a:r>
                    </a:p>
                  </p:txBody>
                </p:sp>
                <p:sp>
                  <p:nvSpPr>
                    <p:cNvPr id="32" name="Shape 126">
                      <a:extLst>
                        <a:ext uri="{FF2B5EF4-FFF2-40B4-BE49-F238E27FC236}">
                          <a16:creationId xmlns="" xmlns:a16="http://schemas.microsoft.com/office/drawing/2014/main" id="{6BB7E898-9A45-476E-8B10-787BC5F9564A}"/>
                        </a:ext>
                      </a:extLst>
                    </p:cNvPr>
                    <p:cNvSpPr/>
                    <p:nvPr/>
                  </p:nvSpPr>
                  <p:spPr>
                    <a:xfrm>
                      <a:off x="3747906" y="6093598"/>
                      <a:ext cx="2820900" cy="395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50" b="1" dirty="0">
                          <a:latin typeface="Calibri"/>
                          <a:ea typeface="Calibri"/>
                          <a:cs typeface="Calibri"/>
                          <a:sym typeface="Calibri"/>
                        </a:rPr>
                        <a:t>Business Understanding</a:t>
                      </a:r>
                    </a:p>
                  </p:txBody>
                </p:sp>
                <p:sp>
                  <p:nvSpPr>
                    <p:cNvPr id="33" name="Shape 127">
                      <a:extLst>
                        <a:ext uri="{FF2B5EF4-FFF2-40B4-BE49-F238E27FC236}">
                          <a16:creationId xmlns="" xmlns:a16="http://schemas.microsoft.com/office/drawing/2014/main" id="{6AB90529-2F57-4566-93D2-59FAB84F8070}"/>
                        </a:ext>
                      </a:extLst>
                    </p:cNvPr>
                    <p:cNvSpPr/>
                    <p:nvPr/>
                  </p:nvSpPr>
                  <p:spPr>
                    <a:xfrm>
                      <a:off x="6460454" y="6086476"/>
                      <a:ext cx="2528400" cy="395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00" dirty="0">
                          <a:solidFill>
                            <a:schemeClr val="lt1"/>
                          </a:solidFill>
                          <a:latin typeface="Calibri"/>
                          <a:ea typeface="Calibri"/>
                          <a:cs typeface="Calibri"/>
                          <a:sym typeface="Calibri"/>
                        </a:rPr>
                        <a:t>Predictive Analytics</a:t>
                      </a:r>
                    </a:p>
                  </p:txBody>
                </p:sp>
                <p:sp>
                  <p:nvSpPr>
                    <p:cNvPr id="34" name="Shape 128">
                      <a:extLst>
                        <a:ext uri="{FF2B5EF4-FFF2-40B4-BE49-F238E27FC236}">
                          <a16:creationId xmlns="" xmlns:a16="http://schemas.microsoft.com/office/drawing/2014/main" id="{67F888F8-D3AA-4C04-B97C-FE20E7767C53}"/>
                        </a:ext>
                      </a:extLst>
                    </p:cNvPr>
                    <p:cNvSpPr/>
                    <p:nvPr/>
                  </p:nvSpPr>
                  <p:spPr>
                    <a:xfrm>
                      <a:off x="8872343" y="6093600"/>
                      <a:ext cx="2644200" cy="395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00">
                          <a:solidFill>
                            <a:schemeClr val="lt1"/>
                          </a:solidFill>
                          <a:latin typeface="Calibri"/>
                          <a:ea typeface="Calibri"/>
                          <a:cs typeface="Calibri"/>
                          <a:sym typeface="Calibri"/>
                        </a:rPr>
                        <a:t>Descriptive Analytics</a:t>
                      </a:r>
                    </a:p>
                  </p:txBody>
                </p:sp>
              </p:grpSp>
              <p:sp>
                <p:nvSpPr>
                  <p:cNvPr id="30" name="Shape 129">
                    <a:extLst>
                      <a:ext uri="{FF2B5EF4-FFF2-40B4-BE49-F238E27FC236}">
                        <a16:creationId xmlns="" xmlns:a16="http://schemas.microsoft.com/office/drawing/2014/main" id="{F36D79CB-EFF3-4C87-A22A-B346A36AAAFF}"/>
                      </a:ext>
                    </a:extLst>
                  </p:cNvPr>
                  <p:cNvSpPr/>
                  <p:nvPr/>
                </p:nvSpPr>
                <p:spPr>
                  <a:xfrm>
                    <a:off x="10100447" y="6185476"/>
                    <a:ext cx="2317200" cy="308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00" dirty="0">
                        <a:solidFill>
                          <a:schemeClr val="lt1"/>
                        </a:solidFill>
                        <a:latin typeface="Calibri"/>
                        <a:ea typeface="Calibri"/>
                        <a:cs typeface="Calibri"/>
                        <a:sym typeface="Calibri"/>
                      </a:rPr>
                      <a:t>Recommendations</a:t>
                    </a:r>
                  </a:p>
                </p:txBody>
              </p:sp>
            </p:grpSp>
            <p:sp>
              <p:nvSpPr>
                <p:cNvPr id="35" name="Shape 54">
                  <a:extLst>
                    <a:ext uri="{FF2B5EF4-FFF2-40B4-BE49-F238E27FC236}">
                      <a16:creationId xmlns="" xmlns:a16="http://schemas.microsoft.com/office/drawing/2014/main" id="{4BDC94CC-DBA3-4E0D-8CDE-6E6006C35046}"/>
                    </a:ext>
                  </a:extLst>
                </p:cNvPr>
                <p:cNvSpPr/>
                <p:nvPr/>
              </p:nvSpPr>
              <p:spPr>
                <a:xfrm>
                  <a:off x="7960776" y="6594087"/>
                  <a:ext cx="1183223" cy="263913"/>
                </a:xfrm>
                <a:custGeom>
                  <a:avLst/>
                  <a:gdLst/>
                  <a:ahLst/>
                  <a:cxnLst/>
                  <a:rect l="0" t="0" r="0" b="0"/>
                  <a:pathLst>
                    <a:path w="120000" h="120000" extrusionOk="0">
                      <a:moveTo>
                        <a:pt x="0" y="119944"/>
                      </a:moveTo>
                      <a:lnTo>
                        <a:pt x="119964" y="119944"/>
                      </a:lnTo>
                      <a:lnTo>
                        <a:pt x="119964" y="0"/>
                      </a:lnTo>
                      <a:lnTo>
                        <a:pt x="0" y="0"/>
                      </a:lnTo>
                      <a:lnTo>
                        <a:pt x="0" y="119944"/>
                      </a:lnTo>
                      <a:close/>
                    </a:path>
                  </a:pathLst>
                </a:custGeom>
                <a:solidFill>
                  <a:srgbClr val="FFFFFF"/>
                </a:solidFill>
                <a:ln>
                  <a:noFill/>
                </a:ln>
              </p:spPr>
              <p:txBody>
                <a:bodyPr wrap="square"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grpSp>
          <p:sp>
            <p:nvSpPr>
              <p:cNvPr id="36" name="Shape 53">
                <a:extLst>
                  <a:ext uri="{FF2B5EF4-FFF2-40B4-BE49-F238E27FC236}">
                    <a16:creationId xmlns="" xmlns:a16="http://schemas.microsoft.com/office/drawing/2014/main" id="{3663803E-EC4D-4501-8BB8-F073C5789CDF}"/>
                  </a:ext>
                </a:extLst>
              </p:cNvPr>
              <p:cNvSpPr/>
              <p:nvPr/>
            </p:nvSpPr>
            <p:spPr>
              <a:xfrm>
                <a:off x="8088728" y="6663437"/>
                <a:ext cx="951629" cy="145932"/>
              </a:xfrm>
              <a:prstGeom prst="rect">
                <a:avLst/>
              </a:prstGeom>
              <a:blipFill rotWithShape="1">
                <a:blip r:embed="rId9">
                  <a:alphaModFix/>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a:blipFill>
              <a:ln>
                <a:noFill/>
              </a:ln>
            </p:spPr>
            <p:txBody>
              <a:bodyPr wrap="square"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488043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4" name="Shape 87">
            <a:extLst>
              <a:ext uri="{FF2B5EF4-FFF2-40B4-BE49-F238E27FC236}">
                <a16:creationId xmlns="" xmlns:a16="http://schemas.microsoft.com/office/drawing/2014/main" id="{8BD65652-8190-40A4-A6A7-E960FFECF04F}"/>
              </a:ext>
            </a:extLst>
          </p:cNvPr>
          <p:cNvSpPr/>
          <p:nvPr/>
        </p:nvSpPr>
        <p:spPr>
          <a:xfrm>
            <a:off x="0" y="-14495"/>
            <a:ext cx="9144000" cy="973677"/>
          </a:xfrm>
          <a:custGeom>
            <a:avLst/>
            <a:gdLst/>
            <a:ahLst/>
            <a:cxnLst/>
            <a:rect l="0" t="0" r="0" b="0"/>
            <a:pathLst>
              <a:path w="120000" h="120000" extrusionOk="0">
                <a:moveTo>
                  <a:pt x="0" y="119999"/>
                </a:moveTo>
                <a:lnTo>
                  <a:pt x="119994" y="119999"/>
                </a:lnTo>
                <a:lnTo>
                  <a:pt x="119994" y="0"/>
                </a:lnTo>
                <a:lnTo>
                  <a:pt x="0" y="0"/>
                </a:lnTo>
                <a:lnTo>
                  <a:pt x="0" y="119999"/>
                </a:lnTo>
                <a:close/>
              </a:path>
            </a:pathLst>
          </a:custGeom>
          <a:solidFill>
            <a:schemeClr val="accent1">
              <a:lumMod val="40000"/>
              <a:lumOff val="60000"/>
            </a:schemeClr>
          </a:solidFill>
          <a:ln>
            <a:noFill/>
          </a:ln>
        </p:spPr>
        <p:txBody>
          <a:bodyPr wrap="square" lIns="0" tIns="0" rIns="0" bIns="0" anchor="t" anchorCtr="0">
            <a:noAutofit/>
          </a:bodyPr>
          <a:lstStyle/>
          <a:p>
            <a:pPr marL="0" marR="0" lvl="0" indent="0" algn="l" rtl="0">
              <a:spcBef>
                <a:spcPts val="0"/>
              </a:spcBef>
              <a:buNone/>
            </a:pPr>
            <a:endParaRPr sz="1800" dirty="0">
              <a:solidFill>
                <a:schemeClr val="dk1"/>
              </a:solidFill>
              <a:latin typeface="Calibri"/>
              <a:ea typeface="Calibri"/>
              <a:cs typeface="Calibri"/>
              <a:sym typeface="Calibri"/>
            </a:endParaRPr>
          </a:p>
        </p:txBody>
      </p:sp>
      <p:sp>
        <p:nvSpPr>
          <p:cNvPr id="2" name="Title 1">
            <a:extLst>
              <a:ext uri="{FF2B5EF4-FFF2-40B4-BE49-F238E27FC236}">
                <a16:creationId xmlns="" xmlns:a16="http://schemas.microsoft.com/office/drawing/2014/main" id="{E8CE7BCC-2839-4CA3-A26E-87B63ED70774}"/>
              </a:ext>
            </a:extLst>
          </p:cNvPr>
          <p:cNvSpPr>
            <a:spLocks noGrp="1"/>
          </p:cNvSpPr>
          <p:nvPr>
            <p:ph type="title"/>
          </p:nvPr>
        </p:nvSpPr>
        <p:spPr>
          <a:xfrm>
            <a:off x="36617" y="-236848"/>
            <a:ext cx="12876245" cy="1521264"/>
          </a:xfrm>
        </p:spPr>
        <p:txBody>
          <a:bodyPr>
            <a:normAutofit/>
          </a:bodyPr>
          <a:lstStyle/>
          <a:p>
            <a:r>
              <a:rPr lang="en-US" sz="3600" b="1" dirty="0">
                <a:latin typeface="+mn-lt"/>
              </a:rPr>
              <a:t>The revisit rate for Chicago is 25.52% </a:t>
            </a:r>
          </a:p>
        </p:txBody>
      </p:sp>
      <p:graphicFrame>
        <p:nvGraphicFramePr>
          <p:cNvPr id="3" name="Diagram 2">
            <a:extLst>
              <a:ext uri="{FF2B5EF4-FFF2-40B4-BE49-F238E27FC236}">
                <a16:creationId xmlns="" xmlns:a16="http://schemas.microsoft.com/office/drawing/2014/main" id="{A3E64026-5D04-483A-89BE-5B43A32461C0}"/>
              </a:ext>
            </a:extLst>
          </p:cNvPr>
          <p:cNvGraphicFramePr/>
          <p:nvPr/>
        </p:nvGraphicFramePr>
        <p:xfrm>
          <a:off x="1185738" y="1330125"/>
          <a:ext cx="6803832" cy="43892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 name="Group 8">
            <a:extLst>
              <a:ext uri="{FF2B5EF4-FFF2-40B4-BE49-F238E27FC236}">
                <a16:creationId xmlns="" xmlns:a16="http://schemas.microsoft.com/office/drawing/2014/main" id="{96994325-37F4-4489-9F0D-EAA5A9F5EFF0}"/>
              </a:ext>
            </a:extLst>
          </p:cNvPr>
          <p:cNvGrpSpPr/>
          <p:nvPr/>
        </p:nvGrpSpPr>
        <p:grpSpPr>
          <a:xfrm>
            <a:off x="0" y="5793122"/>
            <a:ext cx="11474200" cy="1098277"/>
            <a:chOff x="0" y="5793122"/>
            <a:chExt cx="11474200" cy="1098277"/>
          </a:xfrm>
        </p:grpSpPr>
        <p:grpSp>
          <p:nvGrpSpPr>
            <p:cNvPr id="6" name="Group 5">
              <a:extLst>
                <a:ext uri="{FF2B5EF4-FFF2-40B4-BE49-F238E27FC236}">
                  <a16:creationId xmlns="" xmlns:a16="http://schemas.microsoft.com/office/drawing/2014/main" id="{284BEABF-E3DC-4CF2-BCE0-63D206D65710}"/>
                </a:ext>
              </a:extLst>
            </p:cNvPr>
            <p:cNvGrpSpPr/>
            <p:nvPr/>
          </p:nvGrpSpPr>
          <p:grpSpPr>
            <a:xfrm>
              <a:off x="0" y="5793122"/>
              <a:ext cx="11474200" cy="1098277"/>
              <a:chOff x="0" y="5793122"/>
              <a:chExt cx="11474200" cy="1098277"/>
            </a:xfrm>
          </p:grpSpPr>
          <p:pic>
            <p:nvPicPr>
              <p:cNvPr id="2052" name="Picture 4" descr="https://openclipart.org/image/800px/svg_to_png/279759/Generic-Cityscape-Skyline.png">
                <a:extLst>
                  <a:ext uri="{FF2B5EF4-FFF2-40B4-BE49-F238E27FC236}">
                    <a16:creationId xmlns="" xmlns:a16="http://schemas.microsoft.com/office/drawing/2014/main" id="{12B64027-7A8E-4184-9DF8-AE7FF8BDDF8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25770"/>
              <a:stretch/>
            </p:blipFill>
            <p:spPr bwMode="auto">
              <a:xfrm>
                <a:off x="0" y="5793122"/>
                <a:ext cx="5760720" cy="109827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https://openclipart.org/image/800px/svg_to_png/279759/Generic-Cityscape-Skyline.png">
                <a:extLst>
                  <a:ext uri="{FF2B5EF4-FFF2-40B4-BE49-F238E27FC236}">
                    <a16:creationId xmlns="" xmlns:a16="http://schemas.microsoft.com/office/drawing/2014/main" id="{C35C6687-473F-4BBA-B9BA-E156223073E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25770"/>
              <a:stretch/>
            </p:blipFill>
            <p:spPr bwMode="auto">
              <a:xfrm>
                <a:off x="5713480" y="5793122"/>
                <a:ext cx="5760720" cy="10982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 xmlns:a16="http://schemas.microsoft.com/office/drawing/2014/main" id="{8A19D18D-6B22-412E-A4A7-6C1BAEDF6DAF}"/>
                </a:ext>
              </a:extLst>
            </p:cNvPr>
            <p:cNvGrpSpPr/>
            <p:nvPr/>
          </p:nvGrpSpPr>
          <p:grpSpPr>
            <a:xfrm>
              <a:off x="36617" y="6601091"/>
              <a:ext cx="9070766" cy="271671"/>
              <a:chOff x="36617" y="6600567"/>
              <a:chExt cx="9070766" cy="271671"/>
            </a:xfrm>
          </p:grpSpPr>
          <p:grpSp>
            <p:nvGrpSpPr>
              <p:cNvPr id="7" name="Group 6">
                <a:extLst>
                  <a:ext uri="{FF2B5EF4-FFF2-40B4-BE49-F238E27FC236}">
                    <a16:creationId xmlns="" xmlns:a16="http://schemas.microsoft.com/office/drawing/2014/main" id="{3BEFC5CB-B3B5-4AA4-AF4D-A199BF2B804E}"/>
                  </a:ext>
                </a:extLst>
              </p:cNvPr>
              <p:cNvGrpSpPr/>
              <p:nvPr/>
            </p:nvGrpSpPr>
            <p:grpSpPr>
              <a:xfrm>
                <a:off x="36617" y="6600567"/>
                <a:ext cx="9070766" cy="271671"/>
                <a:chOff x="73233" y="6586329"/>
                <a:chExt cx="9070766" cy="271671"/>
              </a:xfrm>
            </p:grpSpPr>
            <p:grpSp>
              <p:nvGrpSpPr>
                <p:cNvPr id="26" name="Shape 123">
                  <a:extLst>
                    <a:ext uri="{FF2B5EF4-FFF2-40B4-BE49-F238E27FC236}">
                      <a16:creationId xmlns="" xmlns:a16="http://schemas.microsoft.com/office/drawing/2014/main" id="{3077A733-DD9A-4D67-891D-04D42AEFBBA8}"/>
                    </a:ext>
                  </a:extLst>
                </p:cNvPr>
                <p:cNvGrpSpPr/>
                <p:nvPr/>
              </p:nvGrpSpPr>
              <p:grpSpPr>
                <a:xfrm>
                  <a:off x="73233" y="6586329"/>
                  <a:ext cx="7783901" cy="271671"/>
                  <a:chOff x="275920" y="6177152"/>
                  <a:chExt cx="12141726" cy="316724"/>
                </a:xfrm>
              </p:grpSpPr>
              <p:grpSp>
                <p:nvGrpSpPr>
                  <p:cNvPr id="28" name="Shape 124">
                    <a:extLst>
                      <a:ext uri="{FF2B5EF4-FFF2-40B4-BE49-F238E27FC236}">
                        <a16:creationId xmlns="" xmlns:a16="http://schemas.microsoft.com/office/drawing/2014/main" id="{2E49042E-69C7-43B8-B1E7-A7822EC5F906}"/>
                      </a:ext>
                    </a:extLst>
                  </p:cNvPr>
                  <p:cNvGrpSpPr/>
                  <p:nvPr/>
                </p:nvGrpSpPr>
                <p:grpSpPr>
                  <a:xfrm>
                    <a:off x="275920" y="6177152"/>
                    <a:ext cx="9903157" cy="314210"/>
                    <a:chOff x="1241427" y="6086476"/>
                    <a:chExt cx="10275116" cy="402524"/>
                  </a:xfrm>
                </p:grpSpPr>
                <p:sp>
                  <p:nvSpPr>
                    <p:cNvPr id="31" name="Shape 125">
                      <a:extLst>
                        <a:ext uri="{FF2B5EF4-FFF2-40B4-BE49-F238E27FC236}">
                          <a16:creationId xmlns="" xmlns:a16="http://schemas.microsoft.com/office/drawing/2014/main" id="{CB6F3AC0-2DA6-44ED-87F8-8EA13C06441A}"/>
                        </a:ext>
                      </a:extLst>
                    </p:cNvPr>
                    <p:cNvSpPr/>
                    <p:nvPr/>
                  </p:nvSpPr>
                  <p:spPr>
                    <a:xfrm>
                      <a:off x="1241427" y="6089312"/>
                      <a:ext cx="2532300" cy="395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100" dirty="0">
                          <a:solidFill>
                            <a:schemeClr val="bg1"/>
                          </a:solidFill>
                          <a:latin typeface="Calibri"/>
                          <a:ea typeface="Calibri"/>
                          <a:cs typeface="Calibri"/>
                          <a:sym typeface="Calibri"/>
                        </a:rPr>
                        <a:t>Problem Overview</a:t>
                      </a:r>
                    </a:p>
                  </p:txBody>
                </p:sp>
                <p:sp>
                  <p:nvSpPr>
                    <p:cNvPr id="32" name="Shape 126">
                      <a:extLst>
                        <a:ext uri="{FF2B5EF4-FFF2-40B4-BE49-F238E27FC236}">
                          <a16:creationId xmlns="" xmlns:a16="http://schemas.microsoft.com/office/drawing/2014/main" id="{6BB7E898-9A45-476E-8B10-787BC5F9564A}"/>
                        </a:ext>
                      </a:extLst>
                    </p:cNvPr>
                    <p:cNvSpPr/>
                    <p:nvPr/>
                  </p:nvSpPr>
                  <p:spPr>
                    <a:xfrm>
                      <a:off x="3747906" y="6093598"/>
                      <a:ext cx="2820900" cy="395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50" b="1" dirty="0">
                          <a:latin typeface="Calibri"/>
                          <a:ea typeface="Calibri"/>
                          <a:cs typeface="Calibri"/>
                          <a:sym typeface="Calibri"/>
                        </a:rPr>
                        <a:t>Business Understanding</a:t>
                      </a:r>
                    </a:p>
                  </p:txBody>
                </p:sp>
                <p:sp>
                  <p:nvSpPr>
                    <p:cNvPr id="33" name="Shape 127">
                      <a:extLst>
                        <a:ext uri="{FF2B5EF4-FFF2-40B4-BE49-F238E27FC236}">
                          <a16:creationId xmlns="" xmlns:a16="http://schemas.microsoft.com/office/drawing/2014/main" id="{6AB90529-2F57-4566-93D2-59FAB84F8070}"/>
                        </a:ext>
                      </a:extLst>
                    </p:cNvPr>
                    <p:cNvSpPr/>
                    <p:nvPr/>
                  </p:nvSpPr>
                  <p:spPr>
                    <a:xfrm>
                      <a:off x="6460454" y="6086476"/>
                      <a:ext cx="2528400" cy="395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00" dirty="0">
                          <a:solidFill>
                            <a:schemeClr val="lt1"/>
                          </a:solidFill>
                          <a:latin typeface="Calibri"/>
                          <a:ea typeface="Calibri"/>
                          <a:cs typeface="Calibri"/>
                          <a:sym typeface="Calibri"/>
                        </a:rPr>
                        <a:t>Predictive Analytics</a:t>
                      </a:r>
                    </a:p>
                  </p:txBody>
                </p:sp>
                <p:sp>
                  <p:nvSpPr>
                    <p:cNvPr id="34" name="Shape 128">
                      <a:extLst>
                        <a:ext uri="{FF2B5EF4-FFF2-40B4-BE49-F238E27FC236}">
                          <a16:creationId xmlns="" xmlns:a16="http://schemas.microsoft.com/office/drawing/2014/main" id="{67F888F8-D3AA-4C04-B97C-FE20E7767C53}"/>
                        </a:ext>
                      </a:extLst>
                    </p:cNvPr>
                    <p:cNvSpPr/>
                    <p:nvPr/>
                  </p:nvSpPr>
                  <p:spPr>
                    <a:xfrm>
                      <a:off x="8872343" y="6093600"/>
                      <a:ext cx="2644200" cy="395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00">
                          <a:solidFill>
                            <a:schemeClr val="lt1"/>
                          </a:solidFill>
                          <a:latin typeface="Calibri"/>
                          <a:ea typeface="Calibri"/>
                          <a:cs typeface="Calibri"/>
                          <a:sym typeface="Calibri"/>
                        </a:rPr>
                        <a:t>Descriptive Analytics</a:t>
                      </a:r>
                    </a:p>
                  </p:txBody>
                </p:sp>
              </p:grpSp>
              <p:sp>
                <p:nvSpPr>
                  <p:cNvPr id="30" name="Shape 129">
                    <a:extLst>
                      <a:ext uri="{FF2B5EF4-FFF2-40B4-BE49-F238E27FC236}">
                        <a16:creationId xmlns="" xmlns:a16="http://schemas.microsoft.com/office/drawing/2014/main" id="{F36D79CB-EFF3-4C87-A22A-B346A36AAAFF}"/>
                      </a:ext>
                    </a:extLst>
                  </p:cNvPr>
                  <p:cNvSpPr/>
                  <p:nvPr/>
                </p:nvSpPr>
                <p:spPr>
                  <a:xfrm>
                    <a:off x="10100447" y="6185476"/>
                    <a:ext cx="2317200" cy="308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00" dirty="0">
                        <a:solidFill>
                          <a:schemeClr val="lt1"/>
                        </a:solidFill>
                        <a:latin typeface="Calibri"/>
                        <a:ea typeface="Calibri"/>
                        <a:cs typeface="Calibri"/>
                        <a:sym typeface="Calibri"/>
                      </a:rPr>
                      <a:t>Recommendations</a:t>
                    </a:r>
                  </a:p>
                </p:txBody>
              </p:sp>
            </p:grpSp>
            <p:sp>
              <p:nvSpPr>
                <p:cNvPr id="35" name="Shape 54">
                  <a:extLst>
                    <a:ext uri="{FF2B5EF4-FFF2-40B4-BE49-F238E27FC236}">
                      <a16:creationId xmlns="" xmlns:a16="http://schemas.microsoft.com/office/drawing/2014/main" id="{4BDC94CC-DBA3-4E0D-8CDE-6E6006C35046}"/>
                    </a:ext>
                  </a:extLst>
                </p:cNvPr>
                <p:cNvSpPr/>
                <p:nvPr/>
              </p:nvSpPr>
              <p:spPr>
                <a:xfrm>
                  <a:off x="7960776" y="6594087"/>
                  <a:ext cx="1183223" cy="263913"/>
                </a:xfrm>
                <a:custGeom>
                  <a:avLst/>
                  <a:gdLst/>
                  <a:ahLst/>
                  <a:cxnLst/>
                  <a:rect l="0" t="0" r="0" b="0"/>
                  <a:pathLst>
                    <a:path w="120000" h="120000" extrusionOk="0">
                      <a:moveTo>
                        <a:pt x="0" y="119944"/>
                      </a:moveTo>
                      <a:lnTo>
                        <a:pt x="119964" y="119944"/>
                      </a:lnTo>
                      <a:lnTo>
                        <a:pt x="119964" y="0"/>
                      </a:lnTo>
                      <a:lnTo>
                        <a:pt x="0" y="0"/>
                      </a:lnTo>
                      <a:lnTo>
                        <a:pt x="0" y="119944"/>
                      </a:lnTo>
                      <a:close/>
                    </a:path>
                  </a:pathLst>
                </a:custGeom>
                <a:solidFill>
                  <a:srgbClr val="FFFFFF"/>
                </a:solidFill>
                <a:ln>
                  <a:noFill/>
                </a:ln>
              </p:spPr>
              <p:txBody>
                <a:bodyPr wrap="square"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grpSp>
          <p:sp>
            <p:nvSpPr>
              <p:cNvPr id="36" name="Shape 53">
                <a:extLst>
                  <a:ext uri="{FF2B5EF4-FFF2-40B4-BE49-F238E27FC236}">
                    <a16:creationId xmlns="" xmlns:a16="http://schemas.microsoft.com/office/drawing/2014/main" id="{3663803E-EC4D-4501-8BB8-F073C5789CDF}"/>
                  </a:ext>
                </a:extLst>
              </p:cNvPr>
              <p:cNvSpPr/>
              <p:nvPr/>
            </p:nvSpPr>
            <p:spPr>
              <a:xfrm>
                <a:off x="8088728" y="6663437"/>
                <a:ext cx="951629" cy="145932"/>
              </a:xfrm>
              <a:prstGeom prst="rect">
                <a:avLst/>
              </a:prstGeom>
              <a:blipFill rotWithShape="1">
                <a:blip r:embed="rId9">
                  <a:alphaModFix/>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a:blipFill>
              <a:ln>
                <a:noFill/>
              </a:ln>
            </p:spPr>
            <p:txBody>
              <a:bodyPr wrap="square"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grpSp>
      </p:grpSp>
      <p:sp>
        <p:nvSpPr>
          <p:cNvPr id="21" name="Rectangle: Rounded Corners 20">
            <a:extLst>
              <a:ext uri="{FF2B5EF4-FFF2-40B4-BE49-F238E27FC236}">
                <a16:creationId xmlns="" xmlns:a16="http://schemas.microsoft.com/office/drawing/2014/main" id="{BC00D0C2-422D-47F5-AB82-32E5964CE785}"/>
              </a:ext>
            </a:extLst>
          </p:cNvPr>
          <p:cNvSpPr/>
          <p:nvPr/>
        </p:nvSpPr>
        <p:spPr>
          <a:xfrm>
            <a:off x="3659588" y="4093265"/>
            <a:ext cx="1872532" cy="947365"/>
          </a:xfrm>
          <a:prstGeom prst="round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1314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4" name="Shape 87">
            <a:extLst>
              <a:ext uri="{FF2B5EF4-FFF2-40B4-BE49-F238E27FC236}">
                <a16:creationId xmlns="" xmlns:a16="http://schemas.microsoft.com/office/drawing/2014/main" id="{8BD65652-8190-40A4-A6A7-E960FFECF04F}"/>
              </a:ext>
            </a:extLst>
          </p:cNvPr>
          <p:cNvSpPr/>
          <p:nvPr/>
        </p:nvSpPr>
        <p:spPr>
          <a:xfrm>
            <a:off x="0" y="-14495"/>
            <a:ext cx="9144000" cy="973677"/>
          </a:xfrm>
          <a:custGeom>
            <a:avLst/>
            <a:gdLst/>
            <a:ahLst/>
            <a:cxnLst/>
            <a:rect l="0" t="0" r="0" b="0"/>
            <a:pathLst>
              <a:path w="120000" h="120000" extrusionOk="0">
                <a:moveTo>
                  <a:pt x="0" y="119999"/>
                </a:moveTo>
                <a:lnTo>
                  <a:pt x="119994" y="119999"/>
                </a:lnTo>
                <a:lnTo>
                  <a:pt x="119994" y="0"/>
                </a:lnTo>
                <a:lnTo>
                  <a:pt x="0" y="0"/>
                </a:lnTo>
                <a:lnTo>
                  <a:pt x="0" y="119999"/>
                </a:lnTo>
                <a:close/>
              </a:path>
            </a:pathLst>
          </a:custGeom>
          <a:solidFill>
            <a:schemeClr val="accent1">
              <a:lumMod val="40000"/>
              <a:lumOff val="60000"/>
            </a:schemeClr>
          </a:solidFill>
          <a:ln>
            <a:noFill/>
          </a:ln>
        </p:spPr>
        <p:txBody>
          <a:bodyPr wrap="square" lIns="0" tIns="0" rIns="0" bIns="0" anchor="t" anchorCtr="0">
            <a:noAutofit/>
          </a:bodyPr>
          <a:lstStyle/>
          <a:p>
            <a:pPr marL="0" marR="0" lvl="0" indent="0" algn="l" rtl="0">
              <a:spcBef>
                <a:spcPts val="0"/>
              </a:spcBef>
              <a:buNone/>
            </a:pPr>
            <a:endParaRPr sz="1800" dirty="0">
              <a:solidFill>
                <a:schemeClr val="dk1"/>
              </a:solidFill>
              <a:latin typeface="Calibri"/>
              <a:ea typeface="Calibri"/>
              <a:cs typeface="Calibri"/>
              <a:sym typeface="Calibri"/>
            </a:endParaRPr>
          </a:p>
        </p:txBody>
      </p:sp>
      <p:sp>
        <p:nvSpPr>
          <p:cNvPr id="2" name="Title 1">
            <a:extLst>
              <a:ext uri="{FF2B5EF4-FFF2-40B4-BE49-F238E27FC236}">
                <a16:creationId xmlns="" xmlns:a16="http://schemas.microsoft.com/office/drawing/2014/main" id="{E8CE7BCC-2839-4CA3-A26E-87B63ED70774}"/>
              </a:ext>
            </a:extLst>
          </p:cNvPr>
          <p:cNvSpPr>
            <a:spLocks noGrp="1"/>
          </p:cNvSpPr>
          <p:nvPr>
            <p:ph type="title"/>
          </p:nvPr>
        </p:nvSpPr>
        <p:spPr>
          <a:xfrm>
            <a:off x="36617" y="-236848"/>
            <a:ext cx="12876245" cy="1521264"/>
          </a:xfrm>
        </p:spPr>
        <p:txBody>
          <a:bodyPr>
            <a:normAutofit/>
          </a:bodyPr>
          <a:lstStyle/>
          <a:p>
            <a:r>
              <a:rPr lang="en-US" sz="3200" b="1" dirty="0">
                <a:latin typeface="+mn-lt"/>
              </a:rPr>
              <a:t>Likelihood of leaving a lead improves given revisit</a:t>
            </a:r>
          </a:p>
        </p:txBody>
      </p:sp>
      <p:graphicFrame>
        <p:nvGraphicFramePr>
          <p:cNvPr id="3" name="Diagram 2">
            <a:extLst>
              <a:ext uri="{FF2B5EF4-FFF2-40B4-BE49-F238E27FC236}">
                <a16:creationId xmlns="" xmlns:a16="http://schemas.microsoft.com/office/drawing/2014/main" id="{A3E64026-5D04-483A-89BE-5B43A32461C0}"/>
              </a:ext>
            </a:extLst>
          </p:cNvPr>
          <p:cNvGraphicFramePr/>
          <p:nvPr/>
        </p:nvGraphicFramePr>
        <p:xfrm>
          <a:off x="1185738" y="1330125"/>
          <a:ext cx="6803832" cy="43892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 name="Group 8">
            <a:extLst>
              <a:ext uri="{FF2B5EF4-FFF2-40B4-BE49-F238E27FC236}">
                <a16:creationId xmlns="" xmlns:a16="http://schemas.microsoft.com/office/drawing/2014/main" id="{96994325-37F4-4489-9F0D-EAA5A9F5EFF0}"/>
              </a:ext>
            </a:extLst>
          </p:cNvPr>
          <p:cNvGrpSpPr/>
          <p:nvPr/>
        </p:nvGrpSpPr>
        <p:grpSpPr>
          <a:xfrm>
            <a:off x="0" y="5793122"/>
            <a:ext cx="11474200" cy="1098277"/>
            <a:chOff x="0" y="5793122"/>
            <a:chExt cx="11474200" cy="1098277"/>
          </a:xfrm>
        </p:grpSpPr>
        <p:grpSp>
          <p:nvGrpSpPr>
            <p:cNvPr id="6" name="Group 5">
              <a:extLst>
                <a:ext uri="{FF2B5EF4-FFF2-40B4-BE49-F238E27FC236}">
                  <a16:creationId xmlns="" xmlns:a16="http://schemas.microsoft.com/office/drawing/2014/main" id="{284BEABF-E3DC-4CF2-BCE0-63D206D65710}"/>
                </a:ext>
              </a:extLst>
            </p:cNvPr>
            <p:cNvGrpSpPr/>
            <p:nvPr/>
          </p:nvGrpSpPr>
          <p:grpSpPr>
            <a:xfrm>
              <a:off x="0" y="5793122"/>
              <a:ext cx="11474200" cy="1098277"/>
              <a:chOff x="0" y="5793122"/>
              <a:chExt cx="11474200" cy="1098277"/>
            </a:xfrm>
          </p:grpSpPr>
          <p:pic>
            <p:nvPicPr>
              <p:cNvPr id="2052" name="Picture 4" descr="https://openclipart.org/image/800px/svg_to_png/279759/Generic-Cityscape-Skyline.png">
                <a:extLst>
                  <a:ext uri="{FF2B5EF4-FFF2-40B4-BE49-F238E27FC236}">
                    <a16:creationId xmlns="" xmlns:a16="http://schemas.microsoft.com/office/drawing/2014/main" id="{12B64027-7A8E-4184-9DF8-AE7FF8BDDF8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25770"/>
              <a:stretch/>
            </p:blipFill>
            <p:spPr bwMode="auto">
              <a:xfrm>
                <a:off x="0" y="5793122"/>
                <a:ext cx="5760720" cy="109827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https://openclipart.org/image/800px/svg_to_png/279759/Generic-Cityscape-Skyline.png">
                <a:extLst>
                  <a:ext uri="{FF2B5EF4-FFF2-40B4-BE49-F238E27FC236}">
                    <a16:creationId xmlns="" xmlns:a16="http://schemas.microsoft.com/office/drawing/2014/main" id="{C35C6687-473F-4BBA-B9BA-E156223073E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25770"/>
              <a:stretch/>
            </p:blipFill>
            <p:spPr bwMode="auto">
              <a:xfrm>
                <a:off x="5713480" y="5793122"/>
                <a:ext cx="5760720" cy="10982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 xmlns:a16="http://schemas.microsoft.com/office/drawing/2014/main" id="{8A19D18D-6B22-412E-A4A7-6C1BAEDF6DAF}"/>
                </a:ext>
              </a:extLst>
            </p:cNvPr>
            <p:cNvGrpSpPr/>
            <p:nvPr/>
          </p:nvGrpSpPr>
          <p:grpSpPr>
            <a:xfrm>
              <a:off x="36617" y="6601091"/>
              <a:ext cx="9070766" cy="271671"/>
              <a:chOff x="36617" y="6600567"/>
              <a:chExt cx="9070766" cy="271671"/>
            </a:xfrm>
          </p:grpSpPr>
          <p:grpSp>
            <p:nvGrpSpPr>
              <p:cNvPr id="7" name="Group 6">
                <a:extLst>
                  <a:ext uri="{FF2B5EF4-FFF2-40B4-BE49-F238E27FC236}">
                    <a16:creationId xmlns="" xmlns:a16="http://schemas.microsoft.com/office/drawing/2014/main" id="{3BEFC5CB-B3B5-4AA4-AF4D-A199BF2B804E}"/>
                  </a:ext>
                </a:extLst>
              </p:cNvPr>
              <p:cNvGrpSpPr/>
              <p:nvPr/>
            </p:nvGrpSpPr>
            <p:grpSpPr>
              <a:xfrm>
                <a:off x="36617" y="6600567"/>
                <a:ext cx="9070766" cy="271671"/>
                <a:chOff x="73233" y="6586329"/>
                <a:chExt cx="9070766" cy="271671"/>
              </a:xfrm>
            </p:grpSpPr>
            <p:grpSp>
              <p:nvGrpSpPr>
                <p:cNvPr id="26" name="Shape 123">
                  <a:extLst>
                    <a:ext uri="{FF2B5EF4-FFF2-40B4-BE49-F238E27FC236}">
                      <a16:creationId xmlns="" xmlns:a16="http://schemas.microsoft.com/office/drawing/2014/main" id="{3077A733-DD9A-4D67-891D-04D42AEFBBA8}"/>
                    </a:ext>
                  </a:extLst>
                </p:cNvPr>
                <p:cNvGrpSpPr/>
                <p:nvPr/>
              </p:nvGrpSpPr>
              <p:grpSpPr>
                <a:xfrm>
                  <a:off x="73233" y="6586329"/>
                  <a:ext cx="7783901" cy="271671"/>
                  <a:chOff x="275920" y="6177152"/>
                  <a:chExt cx="12141726" cy="316724"/>
                </a:xfrm>
              </p:grpSpPr>
              <p:grpSp>
                <p:nvGrpSpPr>
                  <p:cNvPr id="28" name="Shape 124">
                    <a:extLst>
                      <a:ext uri="{FF2B5EF4-FFF2-40B4-BE49-F238E27FC236}">
                        <a16:creationId xmlns="" xmlns:a16="http://schemas.microsoft.com/office/drawing/2014/main" id="{2E49042E-69C7-43B8-B1E7-A7822EC5F906}"/>
                      </a:ext>
                    </a:extLst>
                  </p:cNvPr>
                  <p:cNvGrpSpPr/>
                  <p:nvPr/>
                </p:nvGrpSpPr>
                <p:grpSpPr>
                  <a:xfrm>
                    <a:off x="275920" y="6177152"/>
                    <a:ext cx="9903157" cy="314210"/>
                    <a:chOff x="1241427" y="6086476"/>
                    <a:chExt cx="10275116" cy="402524"/>
                  </a:xfrm>
                </p:grpSpPr>
                <p:sp>
                  <p:nvSpPr>
                    <p:cNvPr id="31" name="Shape 125">
                      <a:extLst>
                        <a:ext uri="{FF2B5EF4-FFF2-40B4-BE49-F238E27FC236}">
                          <a16:creationId xmlns="" xmlns:a16="http://schemas.microsoft.com/office/drawing/2014/main" id="{CB6F3AC0-2DA6-44ED-87F8-8EA13C06441A}"/>
                        </a:ext>
                      </a:extLst>
                    </p:cNvPr>
                    <p:cNvSpPr/>
                    <p:nvPr/>
                  </p:nvSpPr>
                  <p:spPr>
                    <a:xfrm>
                      <a:off x="1241427" y="6089312"/>
                      <a:ext cx="2532300" cy="395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100" dirty="0">
                          <a:solidFill>
                            <a:schemeClr val="bg1"/>
                          </a:solidFill>
                          <a:latin typeface="Calibri"/>
                          <a:ea typeface="Calibri"/>
                          <a:cs typeface="Calibri"/>
                          <a:sym typeface="Calibri"/>
                        </a:rPr>
                        <a:t>Problem Overview</a:t>
                      </a:r>
                    </a:p>
                  </p:txBody>
                </p:sp>
                <p:sp>
                  <p:nvSpPr>
                    <p:cNvPr id="32" name="Shape 126">
                      <a:extLst>
                        <a:ext uri="{FF2B5EF4-FFF2-40B4-BE49-F238E27FC236}">
                          <a16:creationId xmlns="" xmlns:a16="http://schemas.microsoft.com/office/drawing/2014/main" id="{6BB7E898-9A45-476E-8B10-787BC5F9564A}"/>
                        </a:ext>
                      </a:extLst>
                    </p:cNvPr>
                    <p:cNvSpPr/>
                    <p:nvPr/>
                  </p:nvSpPr>
                  <p:spPr>
                    <a:xfrm>
                      <a:off x="3747906" y="6093598"/>
                      <a:ext cx="2820900" cy="395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50" b="1" dirty="0">
                          <a:latin typeface="Calibri"/>
                          <a:ea typeface="Calibri"/>
                          <a:cs typeface="Calibri"/>
                          <a:sym typeface="Calibri"/>
                        </a:rPr>
                        <a:t>Business Understanding</a:t>
                      </a:r>
                    </a:p>
                  </p:txBody>
                </p:sp>
                <p:sp>
                  <p:nvSpPr>
                    <p:cNvPr id="33" name="Shape 127">
                      <a:extLst>
                        <a:ext uri="{FF2B5EF4-FFF2-40B4-BE49-F238E27FC236}">
                          <a16:creationId xmlns="" xmlns:a16="http://schemas.microsoft.com/office/drawing/2014/main" id="{6AB90529-2F57-4566-93D2-59FAB84F8070}"/>
                        </a:ext>
                      </a:extLst>
                    </p:cNvPr>
                    <p:cNvSpPr/>
                    <p:nvPr/>
                  </p:nvSpPr>
                  <p:spPr>
                    <a:xfrm>
                      <a:off x="6460454" y="6086476"/>
                      <a:ext cx="2528400" cy="395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00" dirty="0">
                          <a:solidFill>
                            <a:schemeClr val="lt1"/>
                          </a:solidFill>
                          <a:latin typeface="Calibri"/>
                          <a:ea typeface="Calibri"/>
                          <a:cs typeface="Calibri"/>
                          <a:sym typeface="Calibri"/>
                        </a:rPr>
                        <a:t>Predictive Analytics</a:t>
                      </a:r>
                    </a:p>
                  </p:txBody>
                </p:sp>
                <p:sp>
                  <p:nvSpPr>
                    <p:cNvPr id="34" name="Shape 128">
                      <a:extLst>
                        <a:ext uri="{FF2B5EF4-FFF2-40B4-BE49-F238E27FC236}">
                          <a16:creationId xmlns="" xmlns:a16="http://schemas.microsoft.com/office/drawing/2014/main" id="{67F888F8-D3AA-4C04-B97C-FE20E7767C53}"/>
                        </a:ext>
                      </a:extLst>
                    </p:cNvPr>
                    <p:cNvSpPr/>
                    <p:nvPr/>
                  </p:nvSpPr>
                  <p:spPr>
                    <a:xfrm>
                      <a:off x="8872343" y="6093600"/>
                      <a:ext cx="2644200" cy="395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00">
                          <a:solidFill>
                            <a:schemeClr val="lt1"/>
                          </a:solidFill>
                          <a:latin typeface="Calibri"/>
                          <a:ea typeface="Calibri"/>
                          <a:cs typeface="Calibri"/>
                          <a:sym typeface="Calibri"/>
                        </a:rPr>
                        <a:t>Descriptive Analytics</a:t>
                      </a:r>
                    </a:p>
                  </p:txBody>
                </p:sp>
              </p:grpSp>
              <p:sp>
                <p:nvSpPr>
                  <p:cNvPr id="30" name="Shape 129">
                    <a:extLst>
                      <a:ext uri="{FF2B5EF4-FFF2-40B4-BE49-F238E27FC236}">
                        <a16:creationId xmlns="" xmlns:a16="http://schemas.microsoft.com/office/drawing/2014/main" id="{F36D79CB-EFF3-4C87-A22A-B346A36AAAFF}"/>
                      </a:ext>
                    </a:extLst>
                  </p:cNvPr>
                  <p:cNvSpPr/>
                  <p:nvPr/>
                </p:nvSpPr>
                <p:spPr>
                  <a:xfrm>
                    <a:off x="10100447" y="6185476"/>
                    <a:ext cx="2317200" cy="308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00" dirty="0">
                        <a:solidFill>
                          <a:schemeClr val="lt1"/>
                        </a:solidFill>
                        <a:latin typeface="Calibri"/>
                        <a:ea typeface="Calibri"/>
                        <a:cs typeface="Calibri"/>
                        <a:sym typeface="Calibri"/>
                      </a:rPr>
                      <a:t>Recommendations</a:t>
                    </a:r>
                  </a:p>
                </p:txBody>
              </p:sp>
            </p:grpSp>
            <p:sp>
              <p:nvSpPr>
                <p:cNvPr id="35" name="Shape 54">
                  <a:extLst>
                    <a:ext uri="{FF2B5EF4-FFF2-40B4-BE49-F238E27FC236}">
                      <a16:creationId xmlns="" xmlns:a16="http://schemas.microsoft.com/office/drawing/2014/main" id="{4BDC94CC-DBA3-4E0D-8CDE-6E6006C35046}"/>
                    </a:ext>
                  </a:extLst>
                </p:cNvPr>
                <p:cNvSpPr/>
                <p:nvPr/>
              </p:nvSpPr>
              <p:spPr>
                <a:xfrm>
                  <a:off x="7960776" y="6594087"/>
                  <a:ext cx="1183223" cy="263913"/>
                </a:xfrm>
                <a:custGeom>
                  <a:avLst/>
                  <a:gdLst/>
                  <a:ahLst/>
                  <a:cxnLst/>
                  <a:rect l="0" t="0" r="0" b="0"/>
                  <a:pathLst>
                    <a:path w="120000" h="120000" extrusionOk="0">
                      <a:moveTo>
                        <a:pt x="0" y="119944"/>
                      </a:moveTo>
                      <a:lnTo>
                        <a:pt x="119964" y="119944"/>
                      </a:lnTo>
                      <a:lnTo>
                        <a:pt x="119964" y="0"/>
                      </a:lnTo>
                      <a:lnTo>
                        <a:pt x="0" y="0"/>
                      </a:lnTo>
                      <a:lnTo>
                        <a:pt x="0" y="119944"/>
                      </a:lnTo>
                      <a:close/>
                    </a:path>
                  </a:pathLst>
                </a:custGeom>
                <a:solidFill>
                  <a:srgbClr val="FFFFFF"/>
                </a:solidFill>
                <a:ln>
                  <a:noFill/>
                </a:ln>
              </p:spPr>
              <p:txBody>
                <a:bodyPr wrap="square"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grpSp>
          <p:sp>
            <p:nvSpPr>
              <p:cNvPr id="36" name="Shape 53">
                <a:extLst>
                  <a:ext uri="{FF2B5EF4-FFF2-40B4-BE49-F238E27FC236}">
                    <a16:creationId xmlns="" xmlns:a16="http://schemas.microsoft.com/office/drawing/2014/main" id="{3663803E-EC4D-4501-8BB8-F073C5789CDF}"/>
                  </a:ext>
                </a:extLst>
              </p:cNvPr>
              <p:cNvSpPr/>
              <p:nvPr/>
            </p:nvSpPr>
            <p:spPr>
              <a:xfrm>
                <a:off x="8088728" y="6663437"/>
                <a:ext cx="951629" cy="145932"/>
              </a:xfrm>
              <a:prstGeom prst="rect">
                <a:avLst/>
              </a:prstGeom>
              <a:blipFill rotWithShape="1">
                <a:blip r:embed="rId9">
                  <a:alphaModFix/>
                  <a:extLst>
                    <a:ext uri="{BEBA8EAE-BF5A-486C-A8C5-ECC9F3942E4B}">
                      <a14:imgProps xmlns:a14="http://schemas.microsoft.com/office/drawing/2010/main">
                        <a14:imgLayer r:embed="rId10">
                          <a14:imgEffect>
                            <a14:brightnessContrast bright="20000" contrast="-40000"/>
                          </a14:imgEffect>
                        </a14:imgLayer>
                      </a14:imgProps>
                    </a:ext>
                  </a:extLst>
                </a:blip>
                <a:stretch>
                  <a:fillRect/>
                </a:stretch>
              </a:blipFill>
              <a:ln>
                <a:noFill/>
              </a:ln>
            </p:spPr>
            <p:txBody>
              <a:bodyPr wrap="square"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grpSp>
      </p:grpSp>
      <p:sp>
        <p:nvSpPr>
          <p:cNvPr id="21" name="Rectangle: Rounded Corners 20">
            <a:extLst>
              <a:ext uri="{FF2B5EF4-FFF2-40B4-BE49-F238E27FC236}">
                <a16:creationId xmlns="" xmlns:a16="http://schemas.microsoft.com/office/drawing/2014/main" id="{A24C6824-4F54-4758-9A6C-9B23A4DC64E8}"/>
              </a:ext>
            </a:extLst>
          </p:cNvPr>
          <p:cNvSpPr/>
          <p:nvPr/>
        </p:nvSpPr>
        <p:spPr>
          <a:xfrm>
            <a:off x="6190501" y="3613205"/>
            <a:ext cx="1799069" cy="867355"/>
          </a:xfrm>
          <a:prstGeom prst="round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4294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4" name="Shape 87">
            <a:extLst>
              <a:ext uri="{FF2B5EF4-FFF2-40B4-BE49-F238E27FC236}">
                <a16:creationId xmlns="" xmlns:a16="http://schemas.microsoft.com/office/drawing/2014/main" id="{8BD65652-8190-40A4-A6A7-E960FFECF04F}"/>
              </a:ext>
            </a:extLst>
          </p:cNvPr>
          <p:cNvSpPr/>
          <p:nvPr/>
        </p:nvSpPr>
        <p:spPr>
          <a:xfrm>
            <a:off x="0" y="-14495"/>
            <a:ext cx="9144000" cy="973677"/>
          </a:xfrm>
          <a:custGeom>
            <a:avLst/>
            <a:gdLst/>
            <a:ahLst/>
            <a:cxnLst/>
            <a:rect l="0" t="0" r="0" b="0"/>
            <a:pathLst>
              <a:path w="120000" h="120000" extrusionOk="0">
                <a:moveTo>
                  <a:pt x="0" y="119999"/>
                </a:moveTo>
                <a:lnTo>
                  <a:pt x="119994" y="119999"/>
                </a:lnTo>
                <a:lnTo>
                  <a:pt x="119994" y="0"/>
                </a:lnTo>
                <a:lnTo>
                  <a:pt x="0" y="0"/>
                </a:lnTo>
                <a:lnTo>
                  <a:pt x="0" y="119999"/>
                </a:lnTo>
                <a:close/>
              </a:path>
            </a:pathLst>
          </a:custGeom>
          <a:solidFill>
            <a:schemeClr val="accent1">
              <a:lumMod val="40000"/>
              <a:lumOff val="60000"/>
            </a:schemeClr>
          </a:solidFill>
          <a:ln>
            <a:noFill/>
          </a:ln>
        </p:spPr>
        <p:txBody>
          <a:bodyPr wrap="square" lIns="0" tIns="0" rIns="0" bIns="0" anchor="t" anchorCtr="0">
            <a:noAutofit/>
          </a:bodyPr>
          <a:lstStyle/>
          <a:p>
            <a:pPr marL="0" marR="0" lvl="0" indent="0" algn="l" rtl="0">
              <a:spcBef>
                <a:spcPts val="0"/>
              </a:spcBef>
              <a:buNone/>
            </a:pPr>
            <a:endParaRPr sz="1800" dirty="0">
              <a:solidFill>
                <a:schemeClr val="dk1"/>
              </a:solidFill>
              <a:latin typeface="Calibri"/>
              <a:ea typeface="Calibri"/>
              <a:cs typeface="Calibri"/>
              <a:sym typeface="Calibri"/>
            </a:endParaRPr>
          </a:p>
        </p:txBody>
      </p:sp>
      <p:sp>
        <p:nvSpPr>
          <p:cNvPr id="2" name="Title 1">
            <a:extLst>
              <a:ext uri="{FF2B5EF4-FFF2-40B4-BE49-F238E27FC236}">
                <a16:creationId xmlns="" xmlns:a16="http://schemas.microsoft.com/office/drawing/2014/main" id="{E8CE7BCC-2839-4CA3-A26E-87B63ED70774}"/>
              </a:ext>
            </a:extLst>
          </p:cNvPr>
          <p:cNvSpPr>
            <a:spLocks noGrp="1"/>
          </p:cNvSpPr>
          <p:nvPr>
            <p:ph type="title"/>
          </p:nvPr>
        </p:nvSpPr>
        <p:spPr>
          <a:xfrm>
            <a:off x="46517" y="-238745"/>
            <a:ext cx="12815376" cy="1521264"/>
          </a:xfrm>
        </p:spPr>
        <p:txBody>
          <a:bodyPr>
            <a:normAutofit/>
          </a:bodyPr>
          <a:lstStyle/>
          <a:p>
            <a:r>
              <a:rPr lang="en-US" sz="2800" b="1" dirty="0">
                <a:latin typeface="+mn-lt"/>
              </a:rPr>
              <a:t>Targeted ads increases potential </a:t>
            </a:r>
            <a:r>
              <a:rPr lang="en-US" sz="2800" b="1" dirty="0" err="1">
                <a:latin typeface="+mn-lt"/>
              </a:rPr>
              <a:t>revisitor</a:t>
            </a:r>
            <a:r>
              <a:rPr lang="en-US" sz="2800" b="1" dirty="0">
                <a:latin typeface="+mn-lt"/>
              </a:rPr>
              <a:t> value by 15%</a:t>
            </a:r>
          </a:p>
        </p:txBody>
      </p:sp>
      <p:grpSp>
        <p:nvGrpSpPr>
          <p:cNvPr id="9" name="Group 8">
            <a:extLst>
              <a:ext uri="{FF2B5EF4-FFF2-40B4-BE49-F238E27FC236}">
                <a16:creationId xmlns="" xmlns:a16="http://schemas.microsoft.com/office/drawing/2014/main" id="{96994325-37F4-4489-9F0D-EAA5A9F5EFF0}"/>
              </a:ext>
            </a:extLst>
          </p:cNvPr>
          <p:cNvGrpSpPr/>
          <p:nvPr/>
        </p:nvGrpSpPr>
        <p:grpSpPr>
          <a:xfrm>
            <a:off x="0" y="5793122"/>
            <a:ext cx="11474200" cy="1098277"/>
            <a:chOff x="0" y="5793122"/>
            <a:chExt cx="11474200" cy="1098277"/>
          </a:xfrm>
        </p:grpSpPr>
        <p:grpSp>
          <p:nvGrpSpPr>
            <p:cNvPr id="6" name="Group 5">
              <a:extLst>
                <a:ext uri="{FF2B5EF4-FFF2-40B4-BE49-F238E27FC236}">
                  <a16:creationId xmlns="" xmlns:a16="http://schemas.microsoft.com/office/drawing/2014/main" id="{284BEABF-E3DC-4CF2-BCE0-63D206D65710}"/>
                </a:ext>
              </a:extLst>
            </p:cNvPr>
            <p:cNvGrpSpPr/>
            <p:nvPr/>
          </p:nvGrpSpPr>
          <p:grpSpPr>
            <a:xfrm>
              <a:off x="0" y="5793122"/>
              <a:ext cx="11474200" cy="1098277"/>
              <a:chOff x="0" y="5793122"/>
              <a:chExt cx="11474200" cy="1098277"/>
            </a:xfrm>
          </p:grpSpPr>
          <p:pic>
            <p:nvPicPr>
              <p:cNvPr id="2052" name="Picture 4" descr="https://openclipart.org/image/800px/svg_to_png/279759/Generic-Cityscape-Skyline.png">
                <a:extLst>
                  <a:ext uri="{FF2B5EF4-FFF2-40B4-BE49-F238E27FC236}">
                    <a16:creationId xmlns="" xmlns:a16="http://schemas.microsoft.com/office/drawing/2014/main" id="{12B64027-7A8E-4184-9DF8-AE7FF8BDDF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5770"/>
              <a:stretch/>
            </p:blipFill>
            <p:spPr bwMode="auto">
              <a:xfrm>
                <a:off x="0" y="5793122"/>
                <a:ext cx="5760720" cy="109827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https://openclipart.org/image/800px/svg_to_png/279759/Generic-Cityscape-Skyline.png">
                <a:extLst>
                  <a:ext uri="{FF2B5EF4-FFF2-40B4-BE49-F238E27FC236}">
                    <a16:creationId xmlns="" xmlns:a16="http://schemas.microsoft.com/office/drawing/2014/main" id="{C35C6687-473F-4BBA-B9BA-E156223073E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5770"/>
              <a:stretch/>
            </p:blipFill>
            <p:spPr bwMode="auto">
              <a:xfrm>
                <a:off x="5713480" y="5793122"/>
                <a:ext cx="5760720" cy="10982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 xmlns:a16="http://schemas.microsoft.com/office/drawing/2014/main" id="{8A19D18D-6B22-412E-A4A7-6C1BAEDF6DAF}"/>
                </a:ext>
              </a:extLst>
            </p:cNvPr>
            <p:cNvGrpSpPr/>
            <p:nvPr/>
          </p:nvGrpSpPr>
          <p:grpSpPr>
            <a:xfrm>
              <a:off x="36617" y="6601091"/>
              <a:ext cx="9070766" cy="271671"/>
              <a:chOff x="36617" y="6600567"/>
              <a:chExt cx="9070766" cy="271671"/>
            </a:xfrm>
          </p:grpSpPr>
          <p:grpSp>
            <p:nvGrpSpPr>
              <p:cNvPr id="7" name="Group 6">
                <a:extLst>
                  <a:ext uri="{FF2B5EF4-FFF2-40B4-BE49-F238E27FC236}">
                    <a16:creationId xmlns="" xmlns:a16="http://schemas.microsoft.com/office/drawing/2014/main" id="{3BEFC5CB-B3B5-4AA4-AF4D-A199BF2B804E}"/>
                  </a:ext>
                </a:extLst>
              </p:cNvPr>
              <p:cNvGrpSpPr/>
              <p:nvPr/>
            </p:nvGrpSpPr>
            <p:grpSpPr>
              <a:xfrm>
                <a:off x="36617" y="6600567"/>
                <a:ext cx="9070766" cy="271671"/>
                <a:chOff x="73233" y="6586329"/>
                <a:chExt cx="9070766" cy="271671"/>
              </a:xfrm>
            </p:grpSpPr>
            <p:grpSp>
              <p:nvGrpSpPr>
                <p:cNvPr id="26" name="Shape 123">
                  <a:extLst>
                    <a:ext uri="{FF2B5EF4-FFF2-40B4-BE49-F238E27FC236}">
                      <a16:creationId xmlns="" xmlns:a16="http://schemas.microsoft.com/office/drawing/2014/main" id="{3077A733-DD9A-4D67-891D-04D42AEFBBA8}"/>
                    </a:ext>
                  </a:extLst>
                </p:cNvPr>
                <p:cNvGrpSpPr/>
                <p:nvPr/>
              </p:nvGrpSpPr>
              <p:grpSpPr>
                <a:xfrm>
                  <a:off x="73233" y="6586329"/>
                  <a:ext cx="7783901" cy="271671"/>
                  <a:chOff x="275920" y="6177152"/>
                  <a:chExt cx="12141726" cy="316724"/>
                </a:xfrm>
              </p:grpSpPr>
              <p:grpSp>
                <p:nvGrpSpPr>
                  <p:cNvPr id="28" name="Shape 124">
                    <a:extLst>
                      <a:ext uri="{FF2B5EF4-FFF2-40B4-BE49-F238E27FC236}">
                        <a16:creationId xmlns="" xmlns:a16="http://schemas.microsoft.com/office/drawing/2014/main" id="{2E49042E-69C7-43B8-B1E7-A7822EC5F906}"/>
                      </a:ext>
                    </a:extLst>
                  </p:cNvPr>
                  <p:cNvGrpSpPr/>
                  <p:nvPr/>
                </p:nvGrpSpPr>
                <p:grpSpPr>
                  <a:xfrm>
                    <a:off x="275920" y="6177152"/>
                    <a:ext cx="9903157" cy="314210"/>
                    <a:chOff x="1241427" y="6086476"/>
                    <a:chExt cx="10275116" cy="402524"/>
                  </a:xfrm>
                </p:grpSpPr>
                <p:sp>
                  <p:nvSpPr>
                    <p:cNvPr id="31" name="Shape 125">
                      <a:extLst>
                        <a:ext uri="{FF2B5EF4-FFF2-40B4-BE49-F238E27FC236}">
                          <a16:creationId xmlns="" xmlns:a16="http://schemas.microsoft.com/office/drawing/2014/main" id="{CB6F3AC0-2DA6-44ED-87F8-8EA13C06441A}"/>
                        </a:ext>
                      </a:extLst>
                    </p:cNvPr>
                    <p:cNvSpPr/>
                    <p:nvPr/>
                  </p:nvSpPr>
                  <p:spPr>
                    <a:xfrm>
                      <a:off x="1241427" y="6089312"/>
                      <a:ext cx="2532300" cy="395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100" dirty="0">
                          <a:solidFill>
                            <a:schemeClr val="bg1"/>
                          </a:solidFill>
                          <a:latin typeface="Calibri"/>
                          <a:ea typeface="Calibri"/>
                          <a:cs typeface="Calibri"/>
                          <a:sym typeface="Calibri"/>
                        </a:rPr>
                        <a:t>Problem Overview</a:t>
                      </a:r>
                    </a:p>
                  </p:txBody>
                </p:sp>
                <p:sp>
                  <p:nvSpPr>
                    <p:cNvPr id="32" name="Shape 126">
                      <a:extLst>
                        <a:ext uri="{FF2B5EF4-FFF2-40B4-BE49-F238E27FC236}">
                          <a16:creationId xmlns="" xmlns:a16="http://schemas.microsoft.com/office/drawing/2014/main" id="{6BB7E898-9A45-476E-8B10-787BC5F9564A}"/>
                        </a:ext>
                      </a:extLst>
                    </p:cNvPr>
                    <p:cNvSpPr/>
                    <p:nvPr/>
                  </p:nvSpPr>
                  <p:spPr>
                    <a:xfrm>
                      <a:off x="3747906" y="6093598"/>
                      <a:ext cx="2820900" cy="395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50" b="1" dirty="0">
                          <a:latin typeface="Calibri"/>
                          <a:ea typeface="Calibri"/>
                          <a:cs typeface="Calibri"/>
                          <a:sym typeface="Calibri"/>
                        </a:rPr>
                        <a:t>Business Understanding</a:t>
                      </a:r>
                    </a:p>
                  </p:txBody>
                </p:sp>
                <p:sp>
                  <p:nvSpPr>
                    <p:cNvPr id="33" name="Shape 127">
                      <a:extLst>
                        <a:ext uri="{FF2B5EF4-FFF2-40B4-BE49-F238E27FC236}">
                          <a16:creationId xmlns="" xmlns:a16="http://schemas.microsoft.com/office/drawing/2014/main" id="{6AB90529-2F57-4566-93D2-59FAB84F8070}"/>
                        </a:ext>
                      </a:extLst>
                    </p:cNvPr>
                    <p:cNvSpPr/>
                    <p:nvPr/>
                  </p:nvSpPr>
                  <p:spPr>
                    <a:xfrm>
                      <a:off x="6460454" y="6086476"/>
                      <a:ext cx="2528400" cy="395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00" dirty="0">
                          <a:solidFill>
                            <a:schemeClr val="lt1"/>
                          </a:solidFill>
                          <a:latin typeface="Calibri"/>
                          <a:ea typeface="Calibri"/>
                          <a:cs typeface="Calibri"/>
                          <a:sym typeface="Calibri"/>
                        </a:rPr>
                        <a:t>Predictive Analytics</a:t>
                      </a:r>
                    </a:p>
                  </p:txBody>
                </p:sp>
                <p:sp>
                  <p:nvSpPr>
                    <p:cNvPr id="34" name="Shape 128">
                      <a:extLst>
                        <a:ext uri="{FF2B5EF4-FFF2-40B4-BE49-F238E27FC236}">
                          <a16:creationId xmlns="" xmlns:a16="http://schemas.microsoft.com/office/drawing/2014/main" id="{67F888F8-D3AA-4C04-B97C-FE20E7767C53}"/>
                        </a:ext>
                      </a:extLst>
                    </p:cNvPr>
                    <p:cNvSpPr/>
                    <p:nvPr/>
                  </p:nvSpPr>
                  <p:spPr>
                    <a:xfrm>
                      <a:off x="8872343" y="6093600"/>
                      <a:ext cx="2644200" cy="395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00">
                          <a:solidFill>
                            <a:schemeClr val="lt1"/>
                          </a:solidFill>
                          <a:latin typeface="Calibri"/>
                          <a:ea typeface="Calibri"/>
                          <a:cs typeface="Calibri"/>
                          <a:sym typeface="Calibri"/>
                        </a:rPr>
                        <a:t>Descriptive Analytics</a:t>
                      </a:r>
                    </a:p>
                  </p:txBody>
                </p:sp>
              </p:grpSp>
              <p:sp>
                <p:nvSpPr>
                  <p:cNvPr id="30" name="Shape 129">
                    <a:extLst>
                      <a:ext uri="{FF2B5EF4-FFF2-40B4-BE49-F238E27FC236}">
                        <a16:creationId xmlns="" xmlns:a16="http://schemas.microsoft.com/office/drawing/2014/main" id="{F36D79CB-EFF3-4C87-A22A-B346A36AAAFF}"/>
                      </a:ext>
                    </a:extLst>
                  </p:cNvPr>
                  <p:cNvSpPr/>
                  <p:nvPr/>
                </p:nvSpPr>
                <p:spPr>
                  <a:xfrm>
                    <a:off x="10100447" y="6185476"/>
                    <a:ext cx="2317200" cy="308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00" dirty="0">
                        <a:solidFill>
                          <a:schemeClr val="lt1"/>
                        </a:solidFill>
                        <a:latin typeface="Calibri"/>
                        <a:ea typeface="Calibri"/>
                        <a:cs typeface="Calibri"/>
                        <a:sym typeface="Calibri"/>
                      </a:rPr>
                      <a:t>Recommendations</a:t>
                    </a:r>
                  </a:p>
                </p:txBody>
              </p:sp>
            </p:grpSp>
            <p:sp>
              <p:nvSpPr>
                <p:cNvPr id="35" name="Shape 54">
                  <a:extLst>
                    <a:ext uri="{FF2B5EF4-FFF2-40B4-BE49-F238E27FC236}">
                      <a16:creationId xmlns="" xmlns:a16="http://schemas.microsoft.com/office/drawing/2014/main" id="{4BDC94CC-DBA3-4E0D-8CDE-6E6006C35046}"/>
                    </a:ext>
                  </a:extLst>
                </p:cNvPr>
                <p:cNvSpPr/>
                <p:nvPr/>
              </p:nvSpPr>
              <p:spPr>
                <a:xfrm>
                  <a:off x="7960776" y="6594087"/>
                  <a:ext cx="1183223" cy="263913"/>
                </a:xfrm>
                <a:custGeom>
                  <a:avLst/>
                  <a:gdLst/>
                  <a:ahLst/>
                  <a:cxnLst/>
                  <a:rect l="0" t="0" r="0" b="0"/>
                  <a:pathLst>
                    <a:path w="120000" h="120000" extrusionOk="0">
                      <a:moveTo>
                        <a:pt x="0" y="119944"/>
                      </a:moveTo>
                      <a:lnTo>
                        <a:pt x="119964" y="119944"/>
                      </a:lnTo>
                      <a:lnTo>
                        <a:pt x="119964" y="0"/>
                      </a:lnTo>
                      <a:lnTo>
                        <a:pt x="0" y="0"/>
                      </a:lnTo>
                      <a:lnTo>
                        <a:pt x="0" y="119944"/>
                      </a:lnTo>
                      <a:close/>
                    </a:path>
                  </a:pathLst>
                </a:custGeom>
                <a:solidFill>
                  <a:srgbClr val="FFFFFF"/>
                </a:solidFill>
                <a:ln>
                  <a:noFill/>
                </a:ln>
              </p:spPr>
              <p:txBody>
                <a:bodyPr wrap="square"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grpSp>
          <p:sp>
            <p:nvSpPr>
              <p:cNvPr id="36" name="Shape 53">
                <a:extLst>
                  <a:ext uri="{FF2B5EF4-FFF2-40B4-BE49-F238E27FC236}">
                    <a16:creationId xmlns="" xmlns:a16="http://schemas.microsoft.com/office/drawing/2014/main" id="{3663803E-EC4D-4501-8BB8-F073C5789CDF}"/>
                  </a:ext>
                </a:extLst>
              </p:cNvPr>
              <p:cNvSpPr/>
              <p:nvPr/>
            </p:nvSpPr>
            <p:spPr>
              <a:xfrm>
                <a:off x="8088728" y="6663437"/>
                <a:ext cx="951629" cy="145932"/>
              </a:xfrm>
              <a:prstGeom prst="rect">
                <a:avLst/>
              </a:prstGeom>
              <a:blipFill rotWithShape="1">
                <a:blip r:embed="rId4">
                  <a:alphaModFix/>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a:blipFill>
              <a:ln>
                <a:noFill/>
              </a:ln>
            </p:spPr>
            <p:txBody>
              <a:bodyPr wrap="square"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grpSp>
      </p:grpSp>
      <p:grpSp>
        <p:nvGrpSpPr>
          <p:cNvPr id="15" name="Group 14">
            <a:extLst>
              <a:ext uri="{FF2B5EF4-FFF2-40B4-BE49-F238E27FC236}">
                <a16:creationId xmlns="" xmlns:a16="http://schemas.microsoft.com/office/drawing/2014/main" id="{972756D9-E642-423B-A812-93ED9A8DE98F}"/>
              </a:ext>
            </a:extLst>
          </p:cNvPr>
          <p:cNvGrpSpPr/>
          <p:nvPr/>
        </p:nvGrpSpPr>
        <p:grpSpPr>
          <a:xfrm>
            <a:off x="156122" y="1672614"/>
            <a:ext cx="5465573" cy="3797168"/>
            <a:chOff x="3194575" y="1440311"/>
            <a:chExt cx="5465573" cy="3797168"/>
          </a:xfrm>
        </p:grpSpPr>
        <p:grpSp>
          <p:nvGrpSpPr>
            <p:cNvPr id="12" name="Group 11">
              <a:extLst>
                <a:ext uri="{FF2B5EF4-FFF2-40B4-BE49-F238E27FC236}">
                  <a16:creationId xmlns="" xmlns:a16="http://schemas.microsoft.com/office/drawing/2014/main" id="{8AB765FF-568A-40AA-ADB3-354ED27EA369}"/>
                </a:ext>
              </a:extLst>
            </p:cNvPr>
            <p:cNvGrpSpPr/>
            <p:nvPr/>
          </p:nvGrpSpPr>
          <p:grpSpPr>
            <a:xfrm>
              <a:off x="4997802" y="2053258"/>
              <a:ext cx="3345925" cy="3184221"/>
              <a:chOff x="4216678" y="2099657"/>
              <a:chExt cx="3345925" cy="3184221"/>
            </a:xfrm>
          </p:grpSpPr>
          <p:sp>
            <p:nvSpPr>
              <p:cNvPr id="22" name="Shape 178">
                <a:extLst>
                  <a:ext uri="{FF2B5EF4-FFF2-40B4-BE49-F238E27FC236}">
                    <a16:creationId xmlns="" xmlns:a16="http://schemas.microsoft.com/office/drawing/2014/main" id="{8A581635-8F1B-48BD-8053-8110AC5B519F}"/>
                  </a:ext>
                </a:extLst>
              </p:cNvPr>
              <p:cNvSpPr/>
              <p:nvPr/>
            </p:nvSpPr>
            <p:spPr>
              <a:xfrm>
                <a:off x="4454156" y="2309610"/>
                <a:ext cx="956400" cy="984600"/>
              </a:xfrm>
              <a:prstGeom prst="ellipse">
                <a:avLst/>
              </a:prstGeom>
              <a:solidFill>
                <a:schemeClr val="accent1">
                  <a:lumMod val="60000"/>
                  <a:lumOff val="40000"/>
                  <a:alpha val="67450"/>
                </a:schemeClr>
              </a:solidFill>
              <a:ln w="2857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rtl="0">
                  <a:spcBef>
                    <a:spcPts val="0"/>
                  </a:spcBef>
                  <a:buNone/>
                </a:pPr>
                <a:r>
                  <a:rPr lang="en-US" sz="1600" b="1" dirty="0">
                    <a:latin typeface="Calibri"/>
                    <a:ea typeface="Calibri"/>
                    <a:cs typeface="Calibri"/>
                    <a:sym typeface="Calibri"/>
                  </a:rPr>
                  <a:t>$0.00</a:t>
                </a:r>
              </a:p>
            </p:txBody>
          </p:sp>
          <p:sp>
            <p:nvSpPr>
              <p:cNvPr id="25" name="Shape 179">
                <a:extLst>
                  <a:ext uri="{FF2B5EF4-FFF2-40B4-BE49-F238E27FC236}">
                    <a16:creationId xmlns="" xmlns:a16="http://schemas.microsoft.com/office/drawing/2014/main" id="{27A0EC77-31A0-432B-A96E-93633FCB146E}"/>
                  </a:ext>
                </a:extLst>
              </p:cNvPr>
              <p:cNvSpPr/>
              <p:nvPr/>
            </p:nvSpPr>
            <p:spPr>
              <a:xfrm>
                <a:off x="6243179" y="2112797"/>
                <a:ext cx="1319424" cy="1286891"/>
              </a:xfrm>
              <a:prstGeom prst="ellipse">
                <a:avLst/>
              </a:prstGeom>
              <a:solidFill>
                <a:schemeClr val="accent1">
                  <a:lumMod val="60000"/>
                  <a:lumOff val="40000"/>
                  <a:alpha val="67450"/>
                </a:schemeClr>
              </a:solidFill>
              <a:ln w="2857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rtl="0">
                  <a:spcBef>
                    <a:spcPts val="0"/>
                  </a:spcBef>
                  <a:buNone/>
                </a:pPr>
                <a:r>
                  <a:rPr lang="en-US" sz="1600" b="1" dirty="0">
                    <a:latin typeface="Calibri"/>
                    <a:ea typeface="Calibri"/>
                    <a:cs typeface="Calibri"/>
                    <a:sym typeface="Calibri"/>
                  </a:rPr>
                  <a:t>$0.50 </a:t>
                </a:r>
                <a:r>
                  <a:rPr lang="en-US" sz="1300" dirty="0" smtClean="0">
                    <a:solidFill>
                      <a:schemeClr val="dk1"/>
                    </a:solidFill>
                    <a:latin typeface="Calibri"/>
                    <a:ea typeface="Calibri"/>
                    <a:cs typeface="Calibri"/>
                    <a:sym typeface="Calibri"/>
                  </a:rPr>
                  <a:t>/consumer</a:t>
                </a:r>
                <a:endParaRPr lang="en-US" sz="1300" dirty="0">
                  <a:solidFill>
                    <a:schemeClr val="dk1"/>
                  </a:solidFill>
                  <a:latin typeface="Calibri"/>
                  <a:ea typeface="Calibri"/>
                  <a:cs typeface="Calibri"/>
                  <a:sym typeface="Calibri"/>
                </a:endParaRPr>
              </a:p>
            </p:txBody>
          </p:sp>
          <p:sp>
            <p:nvSpPr>
              <p:cNvPr id="27" name="Shape 180">
                <a:extLst>
                  <a:ext uri="{FF2B5EF4-FFF2-40B4-BE49-F238E27FC236}">
                    <a16:creationId xmlns="" xmlns:a16="http://schemas.microsoft.com/office/drawing/2014/main" id="{6CF945EF-08BE-4484-9213-D2C12B8B4244}"/>
                  </a:ext>
                </a:extLst>
              </p:cNvPr>
              <p:cNvSpPr/>
              <p:nvPr/>
            </p:nvSpPr>
            <p:spPr>
              <a:xfrm>
                <a:off x="4501395" y="4077572"/>
                <a:ext cx="1109341" cy="1083621"/>
              </a:xfrm>
              <a:prstGeom prst="ellipse">
                <a:avLst/>
              </a:prstGeom>
              <a:solidFill>
                <a:schemeClr val="accent1">
                  <a:lumMod val="60000"/>
                  <a:lumOff val="40000"/>
                  <a:alpha val="67450"/>
                </a:schemeClr>
              </a:solidFill>
              <a:ln w="2857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rtl="0">
                  <a:spcBef>
                    <a:spcPts val="0"/>
                  </a:spcBef>
                  <a:buNone/>
                </a:pPr>
                <a:r>
                  <a:rPr lang="en-US" sz="1600" b="1" dirty="0" smtClean="0">
                    <a:latin typeface="Calibri"/>
                    <a:ea typeface="Calibri"/>
                    <a:cs typeface="Calibri"/>
                    <a:sym typeface="Calibri"/>
                  </a:rPr>
                  <a:t>($.025)</a:t>
                </a:r>
                <a:r>
                  <a:rPr lang="en-US" sz="1300" dirty="0" smtClean="0">
                    <a:latin typeface="Calibri"/>
                    <a:ea typeface="Calibri"/>
                    <a:cs typeface="Calibri"/>
                    <a:sym typeface="Calibri"/>
                  </a:rPr>
                  <a:t>/ad</a:t>
                </a:r>
                <a:endParaRPr lang="en-US" sz="1300" dirty="0">
                  <a:latin typeface="Calibri"/>
                  <a:ea typeface="Calibri"/>
                  <a:cs typeface="Calibri"/>
                  <a:sym typeface="Calibri"/>
                </a:endParaRPr>
              </a:p>
            </p:txBody>
          </p:sp>
          <p:sp>
            <p:nvSpPr>
              <p:cNvPr id="29" name="Shape 181">
                <a:extLst>
                  <a:ext uri="{FF2B5EF4-FFF2-40B4-BE49-F238E27FC236}">
                    <a16:creationId xmlns="" xmlns:a16="http://schemas.microsoft.com/office/drawing/2014/main" id="{11A7F5BA-0BE8-4D8D-956B-35369611D47C}"/>
                  </a:ext>
                </a:extLst>
              </p:cNvPr>
              <p:cNvSpPr/>
              <p:nvPr/>
            </p:nvSpPr>
            <p:spPr>
              <a:xfrm>
                <a:off x="6264309" y="3961847"/>
                <a:ext cx="1298294" cy="1322031"/>
              </a:xfrm>
              <a:prstGeom prst="ellipse">
                <a:avLst/>
              </a:prstGeom>
              <a:solidFill>
                <a:schemeClr val="accent1">
                  <a:lumMod val="60000"/>
                  <a:lumOff val="40000"/>
                  <a:alpha val="67450"/>
                </a:schemeClr>
              </a:solidFill>
              <a:ln w="2857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rtl="0">
                  <a:spcBef>
                    <a:spcPts val="0"/>
                  </a:spcBef>
                  <a:buNone/>
                </a:pPr>
                <a:r>
                  <a:rPr lang="en-US" sz="1600" b="1" dirty="0">
                    <a:latin typeface="Calibri"/>
                    <a:ea typeface="Calibri"/>
                    <a:cs typeface="Calibri"/>
                    <a:sym typeface="Calibri"/>
                  </a:rPr>
                  <a:t>$0.575 </a:t>
                </a:r>
                <a:r>
                  <a:rPr lang="en-US" sz="1300" dirty="0" smtClean="0">
                    <a:latin typeface="Calibri"/>
                    <a:ea typeface="Calibri"/>
                    <a:cs typeface="Calibri"/>
                    <a:sym typeface="Calibri"/>
                  </a:rPr>
                  <a:t>/consumer</a:t>
                </a:r>
                <a:endParaRPr lang="en-US" sz="1300" dirty="0">
                  <a:latin typeface="Calibri"/>
                  <a:ea typeface="Calibri"/>
                  <a:cs typeface="Calibri"/>
                  <a:sym typeface="Calibri"/>
                </a:endParaRPr>
              </a:p>
            </p:txBody>
          </p:sp>
          <p:cxnSp>
            <p:nvCxnSpPr>
              <p:cNvPr id="37" name="Shape 182">
                <a:extLst>
                  <a:ext uri="{FF2B5EF4-FFF2-40B4-BE49-F238E27FC236}">
                    <a16:creationId xmlns="" xmlns:a16="http://schemas.microsoft.com/office/drawing/2014/main" id="{B455EEE0-98F3-438F-BC28-6BA803CBBF33}"/>
                  </a:ext>
                </a:extLst>
              </p:cNvPr>
              <p:cNvCxnSpPr>
                <a:cxnSpLocks/>
              </p:cNvCxnSpPr>
              <p:nvPr/>
            </p:nvCxnSpPr>
            <p:spPr>
              <a:xfrm flipH="1">
                <a:off x="5856102" y="2099657"/>
                <a:ext cx="9900" cy="3029700"/>
              </a:xfrm>
              <a:prstGeom prst="straightConnector1">
                <a:avLst/>
              </a:prstGeom>
              <a:ln w="19050">
                <a:headEnd type="none" w="lg" len="lg"/>
                <a:tailEnd type="none" w="lg" len="lg"/>
              </a:ln>
            </p:spPr>
            <p:style>
              <a:lnRef idx="1">
                <a:schemeClr val="dk1"/>
              </a:lnRef>
              <a:fillRef idx="0">
                <a:schemeClr val="dk1"/>
              </a:fillRef>
              <a:effectRef idx="0">
                <a:schemeClr val="dk1"/>
              </a:effectRef>
              <a:fontRef idx="minor">
                <a:schemeClr val="tx1"/>
              </a:fontRef>
            </p:style>
          </p:cxnSp>
          <p:cxnSp>
            <p:nvCxnSpPr>
              <p:cNvPr id="38" name="Shape 182">
                <a:extLst>
                  <a:ext uri="{FF2B5EF4-FFF2-40B4-BE49-F238E27FC236}">
                    <a16:creationId xmlns="" xmlns:a16="http://schemas.microsoft.com/office/drawing/2014/main" id="{A912A0EE-552F-4714-A752-8A2D5626F637}"/>
                  </a:ext>
                </a:extLst>
              </p:cNvPr>
              <p:cNvCxnSpPr>
                <a:cxnSpLocks/>
              </p:cNvCxnSpPr>
              <p:nvPr/>
            </p:nvCxnSpPr>
            <p:spPr>
              <a:xfrm flipH="1">
                <a:off x="4216678" y="3723026"/>
                <a:ext cx="3291732" cy="0"/>
              </a:xfrm>
              <a:prstGeom prst="straightConnector1">
                <a:avLst/>
              </a:prstGeom>
              <a:noFill/>
              <a:ln w="19050" cap="flat" cmpd="sng">
                <a:solidFill>
                  <a:schemeClr val="dk2"/>
                </a:solidFill>
                <a:prstDash val="solid"/>
                <a:round/>
                <a:headEnd type="none" w="lg" len="lg"/>
                <a:tailEnd type="none" w="lg" len="lg"/>
              </a:ln>
            </p:spPr>
          </p:cxnSp>
        </p:grpSp>
        <p:sp>
          <p:nvSpPr>
            <p:cNvPr id="14" name="Rectangle 13">
              <a:extLst>
                <a:ext uri="{FF2B5EF4-FFF2-40B4-BE49-F238E27FC236}">
                  <a16:creationId xmlns="" xmlns:a16="http://schemas.microsoft.com/office/drawing/2014/main" id="{1701AC21-0602-42C7-8A9B-CF952ED34A9F}"/>
                </a:ext>
              </a:extLst>
            </p:cNvPr>
            <p:cNvSpPr/>
            <p:nvPr/>
          </p:nvSpPr>
          <p:spPr>
            <a:xfrm>
              <a:off x="5006757" y="1440311"/>
              <a:ext cx="1420582" cy="369332"/>
            </a:xfrm>
            <a:prstGeom prst="rect">
              <a:avLst/>
            </a:prstGeom>
          </p:spPr>
          <p:txBody>
            <a:bodyPr wrap="none">
              <a:spAutoFit/>
            </a:bodyPr>
            <a:lstStyle/>
            <a:p>
              <a:pPr lvl="0"/>
              <a:r>
                <a:rPr lang="en-US" b="1" dirty="0">
                  <a:solidFill>
                    <a:schemeClr val="dk1"/>
                  </a:solidFill>
                  <a:ea typeface="Calibri"/>
                  <a:cs typeface="Calibri"/>
                  <a:sym typeface="Calibri"/>
                </a:rPr>
                <a:t>Actual Churn</a:t>
              </a:r>
            </a:p>
          </p:txBody>
        </p:sp>
        <p:sp>
          <p:nvSpPr>
            <p:cNvPr id="40" name="Rectangle 39">
              <a:extLst>
                <a:ext uri="{FF2B5EF4-FFF2-40B4-BE49-F238E27FC236}">
                  <a16:creationId xmlns="" xmlns:a16="http://schemas.microsoft.com/office/drawing/2014/main" id="{D22A89E0-D763-4903-8BB1-C75B3B16D2DC}"/>
                </a:ext>
              </a:extLst>
            </p:cNvPr>
            <p:cNvSpPr/>
            <p:nvPr/>
          </p:nvSpPr>
          <p:spPr>
            <a:xfrm>
              <a:off x="6659279" y="1440311"/>
              <a:ext cx="2000869" cy="369332"/>
            </a:xfrm>
            <a:prstGeom prst="rect">
              <a:avLst/>
            </a:prstGeom>
          </p:spPr>
          <p:txBody>
            <a:bodyPr wrap="none">
              <a:spAutoFit/>
            </a:bodyPr>
            <a:lstStyle/>
            <a:p>
              <a:pPr lvl="0"/>
              <a:r>
                <a:rPr lang="en-US" b="1" dirty="0">
                  <a:solidFill>
                    <a:schemeClr val="dk1"/>
                  </a:solidFill>
                  <a:ea typeface="Calibri"/>
                  <a:cs typeface="Calibri"/>
                  <a:sym typeface="Calibri"/>
                </a:rPr>
                <a:t>Actual </a:t>
              </a:r>
              <a:r>
                <a:rPr lang="en-US" b="1" dirty="0" smtClean="0">
                  <a:solidFill>
                    <a:schemeClr val="dk1"/>
                  </a:solidFill>
                  <a:ea typeface="Calibri"/>
                  <a:cs typeface="Calibri"/>
                  <a:sym typeface="Calibri"/>
                </a:rPr>
                <a:t>Still Looking</a:t>
              </a:r>
              <a:endParaRPr lang="en-US" b="1" dirty="0">
                <a:solidFill>
                  <a:schemeClr val="dk1"/>
                </a:solidFill>
                <a:ea typeface="Calibri"/>
                <a:cs typeface="Calibri"/>
                <a:sym typeface="Calibri"/>
              </a:endParaRPr>
            </a:p>
          </p:txBody>
        </p:sp>
        <p:sp>
          <p:nvSpPr>
            <p:cNvPr id="41" name="Rectangle 40">
              <a:extLst>
                <a:ext uri="{FF2B5EF4-FFF2-40B4-BE49-F238E27FC236}">
                  <a16:creationId xmlns="" xmlns:a16="http://schemas.microsoft.com/office/drawing/2014/main" id="{548F7D04-11FF-4567-B3A3-FCED0B57BE9F}"/>
                </a:ext>
              </a:extLst>
            </p:cNvPr>
            <p:cNvSpPr/>
            <p:nvPr/>
          </p:nvSpPr>
          <p:spPr>
            <a:xfrm>
              <a:off x="3194575" y="4235406"/>
              <a:ext cx="1557862" cy="646331"/>
            </a:xfrm>
            <a:prstGeom prst="rect">
              <a:avLst/>
            </a:prstGeom>
          </p:spPr>
          <p:txBody>
            <a:bodyPr wrap="none">
              <a:spAutoFit/>
            </a:bodyPr>
            <a:lstStyle/>
            <a:p>
              <a:pPr lvl="0"/>
              <a:r>
                <a:rPr lang="en-US" b="1" dirty="0" smtClean="0">
                  <a:solidFill>
                    <a:schemeClr val="dk1"/>
                  </a:solidFill>
                  <a:ea typeface="Calibri"/>
                  <a:cs typeface="Calibri"/>
                  <a:sym typeface="Calibri"/>
                </a:rPr>
                <a:t>Predicted Still </a:t>
              </a:r>
            </a:p>
            <a:p>
              <a:pPr lvl="0"/>
              <a:r>
                <a:rPr lang="en-US" b="1" dirty="0" smtClean="0">
                  <a:solidFill>
                    <a:schemeClr val="dk1"/>
                  </a:solidFill>
                  <a:ea typeface="Calibri"/>
                  <a:cs typeface="Calibri"/>
                  <a:sym typeface="Calibri"/>
                </a:rPr>
                <a:t>Looking</a:t>
              </a:r>
              <a:endParaRPr lang="en-US" b="1" dirty="0">
                <a:solidFill>
                  <a:schemeClr val="dk1"/>
                </a:solidFill>
                <a:ea typeface="Calibri"/>
                <a:cs typeface="Calibri"/>
                <a:sym typeface="Calibri"/>
              </a:endParaRPr>
            </a:p>
          </p:txBody>
        </p:sp>
        <p:sp>
          <p:nvSpPr>
            <p:cNvPr id="42" name="Rectangle 41">
              <a:extLst>
                <a:ext uri="{FF2B5EF4-FFF2-40B4-BE49-F238E27FC236}">
                  <a16:creationId xmlns="" xmlns:a16="http://schemas.microsoft.com/office/drawing/2014/main" id="{0C516379-084D-485C-BFC6-33DE6B60BE73}"/>
                </a:ext>
              </a:extLst>
            </p:cNvPr>
            <p:cNvSpPr/>
            <p:nvPr/>
          </p:nvSpPr>
          <p:spPr>
            <a:xfrm>
              <a:off x="3194575" y="2597231"/>
              <a:ext cx="1774268" cy="369332"/>
            </a:xfrm>
            <a:prstGeom prst="rect">
              <a:avLst/>
            </a:prstGeom>
          </p:spPr>
          <p:txBody>
            <a:bodyPr wrap="none">
              <a:spAutoFit/>
            </a:bodyPr>
            <a:lstStyle/>
            <a:p>
              <a:pPr lvl="0"/>
              <a:r>
                <a:rPr lang="en-US" b="1" dirty="0">
                  <a:solidFill>
                    <a:schemeClr val="dk1"/>
                  </a:solidFill>
                  <a:ea typeface="Calibri"/>
                  <a:cs typeface="Calibri"/>
                  <a:sym typeface="Calibri"/>
                </a:rPr>
                <a:t>Predicted Churn </a:t>
              </a:r>
            </a:p>
          </p:txBody>
        </p:sp>
      </p:grpSp>
    </p:spTree>
    <p:extLst>
      <p:ext uri="{BB962C8B-B14F-4D97-AF65-F5344CB8AC3E}">
        <p14:creationId xmlns:p14="http://schemas.microsoft.com/office/powerpoint/2010/main" val="1919426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4" name="Shape 87">
            <a:extLst>
              <a:ext uri="{FF2B5EF4-FFF2-40B4-BE49-F238E27FC236}">
                <a16:creationId xmlns="" xmlns:a16="http://schemas.microsoft.com/office/drawing/2014/main" id="{8BD65652-8190-40A4-A6A7-E960FFECF04F}"/>
              </a:ext>
            </a:extLst>
          </p:cNvPr>
          <p:cNvSpPr/>
          <p:nvPr/>
        </p:nvSpPr>
        <p:spPr>
          <a:xfrm>
            <a:off x="0" y="-14495"/>
            <a:ext cx="9144000" cy="973677"/>
          </a:xfrm>
          <a:custGeom>
            <a:avLst/>
            <a:gdLst/>
            <a:ahLst/>
            <a:cxnLst/>
            <a:rect l="0" t="0" r="0" b="0"/>
            <a:pathLst>
              <a:path w="120000" h="120000" extrusionOk="0">
                <a:moveTo>
                  <a:pt x="0" y="119999"/>
                </a:moveTo>
                <a:lnTo>
                  <a:pt x="119994" y="119999"/>
                </a:lnTo>
                <a:lnTo>
                  <a:pt x="119994" y="0"/>
                </a:lnTo>
                <a:lnTo>
                  <a:pt x="0" y="0"/>
                </a:lnTo>
                <a:lnTo>
                  <a:pt x="0" y="119999"/>
                </a:lnTo>
                <a:close/>
              </a:path>
            </a:pathLst>
          </a:custGeom>
          <a:solidFill>
            <a:schemeClr val="accent1">
              <a:lumMod val="40000"/>
              <a:lumOff val="60000"/>
            </a:schemeClr>
          </a:solidFill>
          <a:ln>
            <a:noFill/>
          </a:ln>
        </p:spPr>
        <p:txBody>
          <a:bodyPr wrap="square" lIns="0" tIns="0" rIns="0" bIns="0" anchor="t" anchorCtr="0">
            <a:noAutofit/>
          </a:bodyPr>
          <a:lstStyle/>
          <a:p>
            <a:pPr marL="0" marR="0" lvl="0" indent="0" algn="l" rtl="0">
              <a:spcBef>
                <a:spcPts val="0"/>
              </a:spcBef>
              <a:buNone/>
            </a:pPr>
            <a:endParaRPr sz="1800" dirty="0">
              <a:solidFill>
                <a:schemeClr val="dk1"/>
              </a:solidFill>
              <a:latin typeface="Calibri"/>
              <a:ea typeface="Calibri"/>
              <a:cs typeface="Calibri"/>
              <a:sym typeface="Calibri"/>
            </a:endParaRPr>
          </a:p>
        </p:txBody>
      </p:sp>
      <p:sp>
        <p:nvSpPr>
          <p:cNvPr id="2" name="Title 1">
            <a:extLst>
              <a:ext uri="{FF2B5EF4-FFF2-40B4-BE49-F238E27FC236}">
                <a16:creationId xmlns="" xmlns:a16="http://schemas.microsoft.com/office/drawing/2014/main" id="{E8CE7BCC-2839-4CA3-A26E-87B63ED70774}"/>
              </a:ext>
            </a:extLst>
          </p:cNvPr>
          <p:cNvSpPr>
            <a:spLocks noGrp="1"/>
          </p:cNvSpPr>
          <p:nvPr>
            <p:ph type="title"/>
          </p:nvPr>
        </p:nvSpPr>
        <p:spPr>
          <a:xfrm>
            <a:off x="46517" y="-238745"/>
            <a:ext cx="12815376" cy="1521264"/>
          </a:xfrm>
        </p:spPr>
        <p:txBody>
          <a:bodyPr>
            <a:normAutofit/>
          </a:bodyPr>
          <a:lstStyle/>
          <a:p>
            <a:r>
              <a:rPr lang="en-US" sz="2800" b="1" dirty="0">
                <a:latin typeface="+mn-lt"/>
              </a:rPr>
              <a:t>Targeted ads increases potential </a:t>
            </a:r>
            <a:r>
              <a:rPr lang="en-US" sz="2800" b="1" dirty="0" err="1">
                <a:latin typeface="+mn-lt"/>
              </a:rPr>
              <a:t>revisitor</a:t>
            </a:r>
            <a:r>
              <a:rPr lang="en-US" sz="2800" b="1" dirty="0">
                <a:latin typeface="+mn-lt"/>
              </a:rPr>
              <a:t> value by 15%</a:t>
            </a:r>
          </a:p>
        </p:txBody>
      </p:sp>
      <p:grpSp>
        <p:nvGrpSpPr>
          <p:cNvPr id="9" name="Group 8">
            <a:extLst>
              <a:ext uri="{FF2B5EF4-FFF2-40B4-BE49-F238E27FC236}">
                <a16:creationId xmlns="" xmlns:a16="http://schemas.microsoft.com/office/drawing/2014/main" id="{96994325-37F4-4489-9F0D-EAA5A9F5EFF0}"/>
              </a:ext>
            </a:extLst>
          </p:cNvPr>
          <p:cNvGrpSpPr/>
          <p:nvPr/>
        </p:nvGrpSpPr>
        <p:grpSpPr>
          <a:xfrm>
            <a:off x="0" y="5793122"/>
            <a:ext cx="11474200" cy="1098277"/>
            <a:chOff x="0" y="5793122"/>
            <a:chExt cx="11474200" cy="1098277"/>
          </a:xfrm>
        </p:grpSpPr>
        <p:grpSp>
          <p:nvGrpSpPr>
            <p:cNvPr id="6" name="Group 5">
              <a:extLst>
                <a:ext uri="{FF2B5EF4-FFF2-40B4-BE49-F238E27FC236}">
                  <a16:creationId xmlns="" xmlns:a16="http://schemas.microsoft.com/office/drawing/2014/main" id="{284BEABF-E3DC-4CF2-BCE0-63D206D65710}"/>
                </a:ext>
              </a:extLst>
            </p:cNvPr>
            <p:cNvGrpSpPr/>
            <p:nvPr/>
          </p:nvGrpSpPr>
          <p:grpSpPr>
            <a:xfrm>
              <a:off x="0" y="5793122"/>
              <a:ext cx="11474200" cy="1098277"/>
              <a:chOff x="0" y="5793122"/>
              <a:chExt cx="11474200" cy="1098277"/>
            </a:xfrm>
          </p:grpSpPr>
          <p:pic>
            <p:nvPicPr>
              <p:cNvPr id="2052" name="Picture 4" descr="https://openclipart.org/image/800px/svg_to_png/279759/Generic-Cityscape-Skyline.png">
                <a:extLst>
                  <a:ext uri="{FF2B5EF4-FFF2-40B4-BE49-F238E27FC236}">
                    <a16:creationId xmlns="" xmlns:a16="http://schemas.microsoft.com/office/drawing/2014/main" id="{12B64027-7A8E-4184-9DF8-AE7FF8BDDF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5770"/>
              <a:stretch/>
            </p:blipFill>
            <p:spPr bwMode="auto">
              <a:xfrm>
                <a:off x="0" y="5793122"/>
                <a:ext cx="5760720" cy="109827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https://openclipart.org/image/800px/svg_to_png/279759/Generic-Cityscape-Skyline.png">
                <a:extLst>
                  <a:ext uri="{FF2B5EF4-FFF2-40B4-BE49-F238E27FC236}">
                    <a16:creationId xmlns="" xmlns:a16="http://schemas.microsoft.com/office/drawing/2014/main" id="{C35C6687-473F-4BBA-B9BA-E156223073E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5770"/>
              <a:stretch/>
            </p:blipFill>
            <p:spPr bwMode="auto">
              <a:xfrm>
                <a:off x="5713480" y="5793122"/>
                <a:ext cx="5760720" cy="10982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 xmlns:a16="http://schemas.microsoft.com/office/drawing/2014/main" id="{8A19D18D-6B22-412E-A4A7-6C1BAEDF6DAF}"/>
                </a:ext>
              </a:extLst>
            </p:cNvPr>
            <p:cNvGrpSpPr/>
            <p:nvPr/>
          </p:nvGrpSpPr>
          <p:grpSpPr>
            <a:xfrm>
              <a:off x="36617" y="6601091"/>
              <a:ext cx="9070766" cy="271671"/>
              <a:chOff x="36617" y="6600567"/>
              <a:chExt cx="9070766" cy="271671"/>
            </a:xfrm>
          </p:grpSpPr>
          <p:grpSp>
            <p:nvGrpSpPr>
              <p:cNvPr id="7" name="Group 6">
                <a:extLst>
                  <a:ext uri="{FF2B5EF4-FFF2-40B4-BE49-F238E27FC236}">
                    <a16:creationId xmlns="" xmlns:a16="http://schemas.microsoft.com/office/drawing/2014/main" id="{3BEFC5CB-B3B5-4AA4-AF4D-A199BF2B804E}"/>
                  </a:ext>
                </a:extLst>
              </p:cNvPr>
              <p:cNvGrpSpPr/>
              <p:nvPr/>
            </p:nvGrpSpPr>
            <p:grpSpPr>
              <a:xfrm>
                <a:off x="36617" y="6600567"/>
                <a:ext cx="9070766" cy="271671"/>
                <a:chOff x="73233" y="6586329"/>
                <a:chExt cx="9070766" cy="271671"/>
              </a:xfrm>
            </p:grpSpPr>
            <p:grpSp>
              <p:nvGrpSpPr>
                <p:cNvPr id="26" name="Shape 123">
                  <a:extLst>
                    <a:ext uri="{FF2B5EF4-FFF2-40B4-BE49-F238E27FC236}">
                      <a16:creationId xmlns="" xmlns:a16="http://schemas.microsoft.com/office/drawing/2014/main" id="{3077A733-DD9A-4D67-891D-04D42AEFBBA8}"/>
                    </a:ext>
                  </a:extLst>
                </p:cNvPr>
                <p:cNvGrpSpPr/>
                <p:nvPr/>
              </p:nvGrpSpPr>
              <p:grpSpPr>
                <a:xfrm>
                  <a:off x="73233" y="6586329"/>
                  <a:ext cx="7783901" cy="271671"/>
                  <a:chOff x="275920" y="6177152"/>
                  <a:chExt cx="12141726" cy="316724"/>
                </a:xfrm>
              </p:grpSpPr>
              <p:grpSp>
                <p:nvGrpSpPr>
                  <p:cNvPr id="28" name="Shape 124">
                    <a:extLst>
                      <a:ext uri="{FF2B5EF4-FFF2-40B4-BE49-F238E27FC236}">
                        <a16:creationId xmlns="" xmlns:a16="http://schemas.microsoft.com/office/drawing/2014/main" id="{2E49042E-69C7-43B8-B1E7-A7822EC5F906}"/>
                      </a:ext>
                    </a:extLst>
                  </p:cNvPr>
                  <p:cNvGrpSpPr/>
                  <p:nvPr/>
                </p:nvGrpSpPr>
                <p:grpSpPr>
                  <a:xfrm>
                    <a:off x="275920" y="6177152"/>
                    <a:ext cx="9903157" cy="314210"/>
                    <a:chOff x="1241427" y="6086476"/>
                    <a:chExt cx="10275116" cy="402524"/>
                  </a:xfrm>
                </p:grpSpPr>
                <p:sp>
                  <p:nvSpPr>
                    <p:cNvPr id="31" name="Shape 125">
                      <a:extLst>
                        <a:ext uri="{FF2B5EF4-FFF2-40B4-BE49-F238E27FC236}">
                          <a16:creationId xmlns="" xmlns:a16="http://schemas.microsoft.com/office/drawing/2014/main" id="{CB6F3AC0-2DA6-44ED-87F8-8EA13C06441A}"/>
                        </a:ext>
                      </a:extLst>
                    </p:cNvPr>
                    <p:cNvSpPr/>
                    <p:nvPr/>
                  </p:nvSpPr>
                  <p:spPr>
                    <a:xfrm>
                      <a:off x="1241427" y="6089312"/>
                      <a:ext cx="2532300" cy="395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100" dirty="0">
                          <a:solidFill>
                            <a:schemeClr val="bg1"/>
                          </a:solidFill>
                          <a:latin typeface="Calibri"/>
                          <a:ea typeface="Calibri"/>
                          <a:cs typeface="Calibri"/>
                          <a:sym typeface="Calibri"/>
                        </a:rPr>
                        <a:t>Problem Overview</a:t>
                      </a:r>
                    </a:p>
                  </p:txBody>
                </p:sp>
                <p:sp>
                  <p:nvSpPr>
                    <p:cNvPr id="32" name="Shape 126">
                      <a:extLst>
                        <a:ext uri="{FF2B5EF4-FFF2-40B4-BE49-F238E27FC236}">
                          <a16:creationId xmlns="" xmlns:a16="http://schemas.microsoft.com/office/drawing/2014/main" id="{6BB7E898-9A45-476E-8B10-787BC5F9564A}"/>
                        </a:ext>
                      </a:extLst>
                    </p:cNvPr>
                    <p:cNvSpPr/>
                    <p:nvPr/>
                  </p:nvSpPr>
                  <p:spPr>
                    <a:xfrm>
                      <a:off x="3747906" y="6093598"/>
                      <a:ext cx="2820900" cy="395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50" b="1" dirty="0">
                          <a:latin typeface="Calibri"/>
                          <a:ea typeface="Calibri"/>
                          <a:cs typeface="Calibri"/>
                          <a:sym typeface="Calibri"/>
                        </a:rPr>
                        <a:t>Business Understanding</a:t>
                      </a:r>
                    </a:p>
                  </p:txBody>
                </p:sp>
                <p:sp>
                  <p:nvSpPr>
                    <p:cNvPr id="33" name="Shape 127">
                      <a:extLst>
                        <a:ext uri="{FF2B5EF4-FFF2-40B4-BE49-F238E27FC236}">
                          <a16:creationId xmlns="" xmlns:a16="http://schemas.microsoft.com/office/drawing/2014/main" id="{6AB90529-2F57-4566-93D2-59FAB84F8070}"/>
                        </a:ext>
                      </a:extLst>
                    </p:cNvPr>
                    <p:cNvSpPr/>
                    <p:nvPr/>
                  </p:nvSpPr>
                  <p:spPr>
                    <a:xfrm>
                      <a:off x="6460454" y="6086476"/>
                      <a:ext cx="2528400" cy="395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00" dirty="0">
                          <a:solidFill>
                            <a:schemeClr val="lt1"/>
                          </a:solidFill>
                          <a:latin typeface="Calibri"/>
                          <a:ea typeface="Calibri"/>
                          <a:cs typeface="Calibri"/>
                          <a:sym typeface="Calibri"/>
                        </a:rPr>
                        <a:t>Predictive Analytics</a:t>
                      </a:r>
                    </a:p>
                  </p:txBody>
                </p:sp>
                <p:sp>
                  <p:nvSpPr>
                    <p:cNvPr id="34" name="Shape 128">
                      <a:extLst>
                        <a:ext uri="{FF2B5EF4-FFF2-40B4-BE49-F238E27FC236}">
                          <a16:creationId xmlns="" xmlns:a16="http://schemas.microsoft.com/office/drawing/2014/main" id="{67F888F8-D3AA-4C04-B97C-FE20E7767C53}"/>
                        </a:ext>
                      </a:extLst>
                    </p:cNvPr>
                    <p:cNvSpPr/>
                    <p:nvPr/>
                  </p:nvSpPr>
                  <p:spPr>
                    <a:xfrm>
                      <a:off x="8872343" y="6093600"/>
                      <a:ext cx="2644200" cy="395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00">
                          <a:solidFill>
                            <a:schemeClr val="lt1"/>
                          </a:solidFill>
                          <a:latin typeface="Calibri"/>
                          <a:ea typeface="Calibri"/>
                          <a:cs typeface="Calibri"/>
                          <a:sym typeface="Calibri"/>
                        </a:rPr>
                        <a:t>Descriptive Analytics</a:t>
                      </a:r>
                    </a:p>
                  </p:txBody>
                </p:sp>
              </p:grpSp>
              <p:sp>
                <p:nvSpPr>
                  <p:cNvPr id="30" name="Shape 129">
                    <a:extLst>
                      <a:ext uri="{FF2B5EF4-FFF2-40B4-BE49-F238E27FC236}">
                        <a16:creationId xmlns="" xmlns:a16="http://schemas.microsoft.com/office/drawing/2014/main" id="{F36D79CB-EFF3-4C87-A22A-B346A36AAAFF}"/>
                      </a:ext>
                    </a:extLst>
                  </p:cNvPr>
                  <p:cNvSpPr/>
                  <p:nvPr/>
                </p:nvSpPr>
                <p:spPr>
                  <a:xfrm>
                    <a:off x="10100447" y="6185476"/>
                    <a:ext cx="2317200" cy="308400"/>
                  </a:xfrm>
                  <a:prstGeom prst="chevron">
                    <a:avLst>
                      <a:gd name="adj" fmla="val 50000"/>
                    </a:avLst>
                  </a:prstGeom>
                  <a:solidFill>
                    <a:schemeClr val="accent1">
                      <a:lumMod val="60000"/>
                      <a:lumOff val="40000"/>
                    </a:schemeClr>
                  </a:solidFill>
                  <a:ln w="12700" cap="flat" cmpd="sng">
                    <a:solidFill>
                      <a:srgbClr val="3F3F3F"/>
                    </a:solidFill>
                    <a:prstDash val="solid"/>
                    <a:miter lim="8000"/>
                    <a:headEnd type="none" w="med" len="med"/>
                    <a:tailEnd type="none" w="med" len="med"/>
                  </a:ln>
                </p:spPr>
                <p:txBody>
                  <a:bodyPr wrap="square" lIns="68550" tIns="34275" rIns="68550" bIns="34275" anchor="ctr" anchorCtr="0">
                    <a:noAutofit/>
                  </a:bodyPr>
                  <a:lstStyle/>
                  <a:p>
                    <a:pPr marL="0" marR="0" lvl="0" indent="0" algn="ctr" rtl="0">
                      <a:spcBef>
                        <a:spcPts val="0"/>
                      </a:spcBef>
                      <a:buNone/>
                    </a:pPr>
                    <a:r>
                      <a:rPr lang="en-US" sz="1000" dirty="0">
                        <a:solidFill>
                          <a:schemeClr val="lt1"/>
                        </a:solidFill>
                        <a:latin typeface="Calibri"/>
                        <a:ea typeface="Calibri"/>
                        <a:cs typeface="Calibri"/>
                        <a:sym typeface="Calibri"/>
                      </a:rPr>
                      <a:t>Recommendations</a:t>
                    </a:r>
                  </a:p>
                </p:txBody>
              </p:sp>
            </p:grpSp>
            <p:sp>
              <p:nvSpPr>
                <p:cNvPr id="35" name="Shape 54">
                  <a:extLst>
                    <a:ext uri="{FF2B5EF4-FFF2-40B4-BE49-F238E27FC236}">
                      <a16:creationId xmlns="" xmlns:a16="http://schemas.microsoft.com/office/drawing/2014/main" id="{4BDC94CC-DBA3-4E0D-8CDE-6E6006C35046}"/>
                    </a:ext>
                  </a:extLst>
                </p:cNvPr>
                <p:cNvSpPr/>
                <p:nvPr/>
              </p:nvSpPr>
              <p:spPr>
                <a:xfrm>
                  <a:off x="7960776" y="6594087"/>
                  <a:ext cx="1183223" cy="263913"/>
                </a:xfrm>
                <a:custGeom>
                  <a:avLst/>
                  <a:gdLst/>
                  <a:ahLst/>
                  <a:cxnLst/>
                  <a:rect l="0" t="0" r="0" b="0"/>
                  <a:pathLst>
                    <a:path w="120000" h="120000" extrusionOk="0">
                      <a:moveTo>
                        <a:pt x="0" y="119944"/>
                      </a:moveTo>
                      <a:lnTo>
                        <a:pt x="119964" y="119944"/>
                      </a:lnTo>
                      <a:lnTo>
                        <a:pt x="119964" y="0"/>
                      </a:lnTo>
                      <a:lnTo>
                        <a:pt x="0" y="0"/>
                      </a:lnTo>
                      <a:lnTo>
                        <a:pt x="0" y="119944"/>
                      </a:lnTo>
                      <a:close/>
                    </a:path>
                  </a:pathLst>
                </a:custGeom>
                <a:solidFill>
                  <a:srgbClr val="FFFFFF"/>
                </a:solidFill>
                <a:ln>
                  <a:noFill/>
                </a:ln>
              </p:spPr>
              <p:txBody>
                <a:bodyPr wrap="square"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grpSp>
          <p:sp>
            <p:nvSpPr>
              <p:cNvPr id="36" name="Shape 53">
                <a:extLst>
                  <a:ext uri="{FF2B5EF4-FFF2-40B4-BE49-F238E27FC236}">
                    <a16:creationId xmlns="" xmlns:a16="http://schemas.microsoft.com/office/drawing/2014/main" id="{3663803E-EC4D-4501-8BB8-F073C5789CDF}"/>
                  </a:ext>
                </a:extLst>
              </p:cNvPr>
              <p:cNvSpPr/>
              <p:nvPr/>
            </p:nvSpPr>
            <p:spPr>
              <a:xfrm>
                <a:off x="8088728" y="6663437"/>
                <a:ext cx="951629" cy="145932"/>
              </a:xfrm>
              <a:prstGeom prst="rect">
                <a:avLst/>
              </a:prstGeom>
              <a:blipFill rotWithShape="1">
                <a:blip r:embed="rId4">
                  <a:alphaModFix/>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a:blipFill>
              <a:ln>
                <a:noFill/>
              </a:ln>
            </p:spPr>
            <p:txBody>
              <a:bodyPr wrap="square" lIns="0" tIns="0" rIns="0" bIns="0" anchor="t" anchorCtr="0">
                <a:noAutofit/>
              </a:bodyPr>
              <a:lstStyle/>
              <a:p>
                <a:pPr marL="0" marR="0" lvl="0" indent="0" algn="l" rtl="0">
                  <a:spcBef>
                    <a:spcPts val="0"/>
                  </a:spcBef>
                  <a:buNone/>
                </a:pPr>
                <a:endParaRPr sz="1800">
                  <a:solidFill>
                    <a:schemeClr val="dk1"/>
                  </a:solidFill>
                  <a:latin typeface="Calibri"/>
                  <a:ea typeface="Calibri"/>
                  <a:cs typeface="Calibri"/>
                  <a:sym typeface="Calibri"/>
                </a:endParaRPr>
              </a:p>
            </p:txBody>
          </p:sp>
        </p:grpSp>
      </p:grpSp>
      <p:grpSp>
        <p:nvGrpSpPr>
          <p:cNvPr id="15" name="Group 14">
            <a:extLst>
              <a:ext uri="{FF2B5EF4-FFF2-40B4-BE49-F238E27FC236}">
                <a16:creationId xmlns="" xmlns:a16="http://schemas.microsoft.com/office/drawing/2014/main" id="{972756D9-E642-423B-A812-93ED9A8DE98F}"/>
              </a:ext>
            </a:extLst>
          </p:cNvPr>
          <p:cNvGrpSpPr/>
          <p:nvPr/>
        </p:nvGrpSpPr>
        <p:grpSpPr>
          <a:xfrm>
            <a:off x="156122" y="1672614"/>
            <a:ext cx="5465573" cy="3797168"/>
            <a:chOff x="3194575" y="1440311"/>
            <a:chExt cx="5465573" cy="3797168"/>
          </a:xfrm>
        </p:grpSpPr>
        <p:grpSp>
          <p:nvGrpSpPr>
            <p:cNvPr id="12" name="Group 11">
              <a:extLst>
                <a:ext uri="{FF2B5EF4-FFF2-40B4-BE49-F238E27FC236}">
                  <a16:creationId xmlns="" xmlns:a16="http://schemas.microsoft.com/office/drawing/2014/main" id="{8AB765FF-568A-40AA-ADB3-354ED27EA369}"/>
                </a:ext>
              </a:extLst>
            </p:cNvPr>
            <p:cNvGrpSpPr/>
            <p:nvPr/>
          </p:nvGrpSpPr>
          <p:grpSpPr>
            <a:xfrm>
              <a:off x="4997802" y="2053258"/>
              <a:ext cx="3345925" cy="3184221"/>
              <a:chOff x="4216678" y="2099657"/>
              <a:chExt cx="3345925" cy="3184221"/>
            </a:xfrm>
          </p:grpSpPr>
          <p:sp>
            <p:nvSpPr>
              <p:cNvPr id="22" name="Shape 178">
                <a:extLst>
                  <a:ext uri="{FF2B5EF4-FFF2-40B4-BE49-F238E27FC236}">
                    <a16:creationId xmlns="" xmlns:a16="http://schemas.microsoft.com/office/drawing/2014/main" id="{8A581635-8F1B-48BD-8053-8110AC5B519F}"/>
                  </a:ext>
                </a:extLst>
              </p:cNvPr>
              <p:cNvSpPr/>
              <p:nvPr/>
            </p:nvSpPr>
            <p:spPr>
              <a:xfrm>
                <a:off x="4454156" y="2309610"/>
                <a:ext cx="956400" cy="984600"/>
              </a:xfrm>
              <a:prstGeom prst="ellipse">
                <a:avLst/>
              </a:prstGeom>
              <a:solidFill>
                <a:schemeClr val="accent1">
                  <a:lumMod val="60000"/>
                  <a:lumOff val="40000"/>
                  <a:alpha val="67450"/>
                </a:schemeClr>
              </a:solidFill>
              <a:ln w="2857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rtl="0">
                  <a:spcBef>
                    <a:spcPts val="0"/>
                  </a:spcBef>
                  <a:buNone/>
                </a:pPr>
                <a:r>
                  <a:rPr lang="en-US" sz="1600" b="1" dirty="0">
                    <a:latin typeface="Calibri"/>
                    <a:ea typeface="Calibri"/>
                    <a:cs typeface="Calibri"/>
                    <a:sym typeface="Calibri"/>
                  </a:rPr>
                  <a:t>$0.00</a:t>
                </a:r>
              </a:p>
            </p:txBody>
          </p:sp>
          <p:sp>
            <p:nvSpPr>
              <p:cNvPr id="25" name="Shape 179">
                <a:extLst>
                  <a:ext uri="{FF2B5EF4-FFF2-40B4-BE49-F238E27FC236}">
                    <a16:creationId xmlns="" xmlns:a16="http://schemas.microsoft.com/office/drawing/2014/main" id="{27A0EC77-31A0-432B-A96E-93633FCB146E}"/>
                  </a:ext>
                </a:extLst>
              </p:cNvPr>
              <p:cNvSpPr/>
              <p:nvPr/>
            </p:nvSpPr>
            <p:spPr>
              <a:xfrm>
                <a:off x="6243179" y="2112797"/>
                <a:ext cx="1319424" cy="1286891"/>
              </a:xfrm>
              <a:prstGeom prst="ellipse">
                <a:avLst/>
              </a:prstGeom>
              <a:solidFill>
                <a:schemeClr val="accent1">
                  <a:lumMod val="60000"/>
                  <a:lumOff val="40000"/>
                  <a:alpha val="67450"/>
                </a:schemeClr>
              </a:solidFill>
              <a:ln w="2857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rtl="0">
                  <a:spcBef>
                    <a:spcPts val="0"/>
                  </a:spcBef>
                  <a:buNone/>
                </a:pPr>
                <a:r>
                  <a:rPr lang="en-US" sz="1600" b="1" dirty="0">
                    <a:latin typeface="Calibri"/>
                    <a:ea typeface="Calibri"/>
                    <a:cs typeface="Calibri"/>
                    <a:sym typeface="Calibri"/>
                  </a:rPr>
                  <a:t>$0.50 </a:t>
                </a:r>
                <a:r>
                  <a:rPr lang="en-US" sz="1300" dirty="0" smtClean="0">
                    <a:solidFill>
                      <a:schemeClr val="dk1"/>
                    </a:solidFill>
                    <a:latin typeface="Calibri"/>
                    <a:ea typeface="Calibri"/>
                    <a:cs typeface="Calibri"/>
                    <a:sym typeface="Calibri"/>
                  </a:rPr>
                  <a:t>/consumer</a:t>
                </a:r>
                <a:endParaRPr lang="en-US" sz="1300" dirty="0">
                  <a:solidFill>
                    <a:schemeClr val="dk1"/>
                  </a:solidFill>
                  <a:latin typeface="Calibri"/>
                  <a:ea typeface="Calibri"/>
                  <a:cs typeface="Calibri"/>
                  <a:sym typeface="Calibri"/>
                </a:endParaRPr>
              </a:p>
            </p:txBody>
          </p:sp>
          <p:sp>
            <p:nvSpPr>
              <p:cNvPr id="27" name="Shape 180">
                <a:extLst>
                  <a:ext uri="{FF2B5EF4-FFF2-40B4-BE49-F238E27FC236}">
                    <a16:creationId xmlns="" xmlns:a16="http://schemas.microsoft.com/office/drawing/2014/main" id="{6CF945EF-08BE-4484-9213-D2C12B8B4244}"/>
                  </a:ext>
                </a:extLst>
              </p:cNvPr>
              <p:cNvSpPr/>
              <p:nvPr/>
            </p:nvSpPr>
            <p:spPr>
              <a:xfrm>
                <a:off x="4501395" y="4077573"/>
                <a:ext cx="1109341" cy="1083621"/>
              </a:xfrm>
              <a:prstGeom prst="ellipse">
                <a:avLst/>
              </a:prstGeom>
              <a:solidFill>
                <a:schemeClr val="accent1">
                  <a:lumMod val="60000"/>
                  <a:lumOff val="40000"/>
                  <a:alpha val="67450"/>
                </a:schemeClr>
              </a:solidFill>
              <a:ln w="2857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rtl="0">
                  <a:spcBef>
                    <a:spcPts val="0"/>
                  </a:spcBef>
                  <a:buNone/>
                </a:pPr>
                <a:r>
                  <a:rPr lang="en-US" sz="1600" b="1" dirty="0" smtClean="0">
                    <a:latin typeface="Calibri"/>
                    <a:ea typeface="Calibri"/>
                    <a:cs typeface="Calibri"/>
                    <a:sym typeface="Calibri"/>
                  </a:rPr>
                  <a:t>($.025)</a:t>
                </a:r>
                <a:r>
                  <a:rPr lang="en-US" sz="1300" dirty="0" smtClean="0">
                    <a:latin typeface="Calibri"/>
                    <a:ea typeface="Calibri"/>
                    <a:cs typeface="Calibri"/>
                    <a:sym typeface="Calibri"/>
                  </a:rPr>
                  <a:t>/</a:t>
                </a:r>
                <a:r>
                  <a:rPr lang="en-US" sz="1300" dirty="0">
                    <a:latin typeface="Calibri"/>
                    <a:ea typeface="Calibri"/>
                    <a:cs typeface="Calibri"/>
                    <a:sym typeface="Calibri"/>
                  </a:rPr>
                  <a:t>ad</a:t>
                </a:r>
              </a:p>
            </p:txBody>
          </p:sp>
          <p:sp>
            <p:nvSpPr>
              <p:cNvPr id="29" name="Shape 181">
                <a:extLst>
                  <a:ext uri="{FF2B5EF4-FFF2-40B4-BE49-F238E27FC236}">
                    <a16:creationId xmlns="" xmlns:a16="http://schemas.microsoft.com/office/drawing/2014/main" id="{11A7F5BA-0BE8-4D8D-956B-35369611D47C}"/>
                  </a:ext>
                </a:extLst>
              </p:cNvPr>
              <p:cNvSpPr/>
              <p:nvPr/>
            </p:nvSpPr>
            <p:spPr>
              <a:xfrm>
                <a:off x="6264309" y="3961847"/>
                <a:ext cx="1298294" cy="1322031"/>
              </a:xfrm>
              <a:prstGeom prst="ellipse">
                <a:avLst/>
              </a:prstGeom>
              <a:solidFill>
                <a:schemeClr val="accent1">
                  <a:lumMod val="60000"/>
                  <a:lumOff val="40000"/>
                  <a:alpha val="67450"/>
                </a:schemeClr>
              </a:solidFill>
              <a:ln w="2857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rtl="0">
                  <a:spcBef>
                    <a:spcPts val="0"/>
                  </a:spcBef>
                  <a:buNone/>
                </a:pPr>
                <a:r>
                  <a:rPr lang="en-US" sz="1600" b="1" dirty="0">
                    <a:latin typeface="Calibri"/>
                    <a:ea typeface="Calibri"/>
                    <a:cs typeface="Calibri"/>
                    <a:sym typeface="Calibri"/>
                  </a:rPr>
                  <a:t>$0.575 </a:t>
                </a:r>
                <a:r>
                  <a:rPr lang="en-US" sz="1300" dirty="0" smtClean="0">
                    <a:latin typeface="Calibri"/>
                    <a:ea typeface="Calibri"/>
                    <a:cs typeface="Calibri"/>
                    <a:sym typeface="Calibri"/>
                  </a:rPr>
                  <a:t>/consumer</a:t>
                </a:r>
                <a:endParaRPr lang="en-US" sz="1300" dirty="0">
                  <a:latin typeface="Calibri"/>
                  <a:ea typeface="Calibri"/>
                  <a:cs typeface="Calibri"/>
                  <a:sym typeface="Calibri"/>
                </a:endParaRPr>
              </a:p>
            </p:txBody>
          </p:sp>
          <p:cxnSp>
            <p:nvCxnSpPr>
              <p:cNvPr id="37" name="Shape 182">
                <a:extLst>
                  <a:ext uri="{FF2B5EF4-FFF2-40B4-BE49-F238E27FC236}">
                    <a16:creationId xmlns="" xmlns:a16="http://schemas.microsoft.com/office/drawing/2014/main" id="{B455EEE0-98F3-438F-BC28-6BA803CBBF33}"/>
                  </a:ext>
                </a:extLst>
              </p:cNvPr>
              <p:cNvCxnSpPr>
                <a:cxnSpLocks/>
              </p:cNvCxnSpPr>
              <p:nvPr/>
            </p:nvCxnSpPr>
            <p:spPr>
              <a:xfrm flipH="1">
                <a:off x="5856102" y="2099657"/>
                <a:ext cx="9900" cy="3029700"/>
              </a:xfrm>
              <a:prstGeom prst="straightConnector1">
                <a:avLst/>
              </a:prstGeom>
              <a:ln w="19050">
                <a:headEnd type="none" w="lg" len="lg"/>
                <a:tailEnd type="none" w="lg" len="lg"/>
              </a:ln>
            </p:spPr>
            <p:style>
              <a:lnRef idx="1">
                <a:schemeClr val="dk1"/>
              </a:lnRef>
              <a:fillRef idx="0">
                <a:schemeClr val="dk1"/>
              </a:fillRef>
              <a:effectRef idx="0">
                <a:schemeClr val="dk1"/>
              </a:effectRef>
              <a:fontRef idx="minor">
                <a:schemeClr val="tx1"/>
              </a:fontRef>
            </p:style>
          </p:cxnSp>
          <p:cxnSp>
            <p:nvCxnSpPr>
              <p:cNvPr id="38" name="Shape 182">
                <a:extLst>
                  <a:ext uri="{FF2B5EF4-FFF2-40B4-BE49-F238E27FC236}">
                    <a16:creationId xmlns="" xmlns:a16="http://schemas.microsoft.com/office/drawing/2014/main" id="{A912A0EE-552F-4714-A752-8A2D5626F637}"/>
                  </a:ext>
                </a:extLst>
              </p:cNvPr>
              <p:cNvCxnSpPr>
                <a:cxnSpLocks/>
              </p:cNvCxnSpPr>
              <p:nvPr/>
            </p:nvCxnSpPr>
            <p:spPr>
              <a:xfrm flipH="1">
                <a:off x="4216678" y="3723026"/>
                <a:ext cx="3291732" cy="0"/>
              </a:xfrm>
              <a:prstGeom prst="straightConnector1">
                <a:avLst/>
              </a:prstGeom>
              <a:noFill/>
              <a:ln w="19050" cap="flat" cmpd="sng">
                <a:solidFill>
                  <a:schemeClr val="dk2"/>
                </a:solidFill>
                <a:prstDash val="solid"/>
                <a:round/>
                <a:headEnd type="none" w="lg" len="lg"/>
                <a:tailEnd type="none" w="lg" len="lg"/>
              </a:ln>
            </p:spPr>
          </p:cxnSp>
        </p:grpSp>
        <p:sp>
          <p:nvSpPr>
            <p:cNvPr id="14" name="Rectangle 13">
              <a:extLst>
                <a:ext uri="{FF2B5EF4-FFF2-40B4-BE49-F238E27FC236}">
                  <a16:creationId xmlns="" xmlns:a16="http://schemas.microsoft.com/office/drawing/2014/main" id="{1701AC21-0602-42C7-8A9B-CF952ED34A9F}"/>
                </a:ext>
              </a:extLst>
            </p:cNvPr>
            <p:cNvSpPr/>
            <p:nvPr/>
          </p:nvSpPr>
          <p:spPr>
            <a:xfrm>
              <a:off x="5006757" y="1440311"/>
              <a:ext cx="1420582" cy="369332"/>
            </a:xfrm>
            <a:prstGeom prst="rect">
              <a:avLst/>
            </a:prstGeom>
          </p:spPr>
          <p:txBody>
            <a:bodyPr wrap="none">
              <a:spAutoFit/>
            </a:bodyPr>
            <a:lstStyle/>
            <a:p>
              <a:pPr lvl="0"/>
              <a:r>
                <a:rPr lang="en-US" b="1" dirty="0">
                  <a:solidFill>
                    <a:schemeClr val="dk1"/>
                  </a:solidFill>
                  <a:ea typeface="Calibri"/>
                  <a:cs typeface="Calibri"/>
                  <a:sym typeface="Calibri"/>
                </a:rPr>
                <a:t>Actual Churn</a:t>
              </a:r>
            </a:p>
          </p:txBody>
        </p:sp>
        <p:sp>
          <p:nvSpPr>
            <p:cNvPr id="40" name="Rectangle 39">
              <a:extLst>
                <a:ext uri="{FF2B5EF4-FFF2-40B4-BE49-F238E27FC236}">
                  <a16:creationId xmlns="" xmlns:a16="http://schemas.microsoft.com/office/drawing/2014/main" id="{D22A89E0-D763-4903-8BB1-C75B3B16D2DC}"/>
                </a:ext>
              </a:extLst>
            </p:cNvPr>
            <p:cNvSpPr/>
            <p:nvPr/>
          </p:nvSpPr>
          <p:spPr>
            <a:xfrm>
              <a:off x="6659279" y="1440311"/>
              <a:ext cx="2000869" cy="369332"/>
            </a:xfrm>
            <a:prstGeom prst="rect">
              <a:avLst/>
            </a:prstGeom>
          </p:spPr>
          <p:txBody>
            <a:bodyPr wrap="none">
              <a:spAutoFit/>
            </a:bodyPr>
            <a:lstStyle/>
            <a:p>
              <a:pPr lvl="0"/>
              <a:r>
                <a:rPr lang="en-US" b="1" dirty="0">
                  <a:solidFill>
                    <a:schemeClr val="dk1"/>
                  </a:solidFill>
                  <a:ea typeface="Calibri"/>
                  <a:cs typeface="Calibri"/>
                  <a:sym typeface="Calibri"/>
                </a:rPr>
                <a:t>Actual </a:t>
              </a:r>
              <a:r>
                <a:rPr lang="en-US" b="1" dirty="0" smtClean="0">
                  <a:solidFill>
                    <a:schemeClr val="dk1"/>
                  </a:solidFill>
                  <a:ea typeface="Calibri"/>
                  <a:cs typeface="Calibri"/>
                  <a:sym typeface="Calibri"/>
                </a:rPr>
                <a:t>Still Looking</a:t>
              </a:r>
              <a:endParaRPr lang="en-US" b="1" dirty="0">
                <a:solidFill>
                  <a:schemeClr val="dk1"/>
                </a:solidFill>
                <a:ea typeface="Calibri"/>
                <a:cs typeface="Calibri"/>
                <a:sym typeface="Calibri"/>
              </a:endParaRPr>
            </a:p>
          </p:txBody>
        </p:sp>
        <p:sp>
          <p:nvSpPr>
            <p:cNvPr id="41" name="Rectangle 40">
              <a:extLst>
                <a:ext uri="{FF2B5EF4-FFF2-40B4-BE49-F238E27FC236}">
                  <a16:creationId xmlns="" xmlns:a16="http://schemas.microsoft.com/office/drawing/2014/main" id="{548F7D04-11FF-4567-B3A3-FCED0B57BE9F}"/>
                </a:ext>
              </a:extLst>
            </p:cNvPr>
            <p:cNvSpPr/>
            <p:nvPr/>
          </p:nvSpPr>
          <p:spPr>
            <a:xfrm>
              <a:off x="3194575" y="4235406"/>
              <a:ext cx="1557862" cy="646331"/>
            </a:xfrm>
            <a:prstGeom prst="rect">
              <a:avLst/>
            </a:prstGeom>
          </p:spPr>
          <p:txBody>
            <a:bodyPr wrap="none">
              <a:spAutoFit/>
            </a:bodyPr>
            <a:lstStyle/>
            <a:p>
              <a:pPr lvl="0"/>
              <a:r>
                <a:rPr lang="en-US" b="1" dirty="0" smtClean="0">
                  <a:solidFill>
                    <a:schemeClr val="dk1"/>
                  </a:solidFill>
                  <a:ea typeface="Calibri"/>
                  <a:cs typeface="Calibri"/>
                  <a:sym typeface="Calibri"/>
                </a:rPr>
                <a:t>Predicted Still </a:t>
              </a:r>
            </a:p>
            <a:p>
              <a:pPr lvl="0"/>
              <a:r>
                <a:rPr lang="en-US" b="1" dirty="0" smtClean="0">
                  <a:solidFill>
                    <a:schemeClr val="dk1"/>
                  </a:solidFill>
                  <a:ea typeface="Calibri"/>
                  <a:cs typeface="Calibri"/>
                  <a:sym typeface="Calibri"/>
                </a:rPr>
                <a:t>Looking</a:t>
              </a:r>
              <a:endParaRPr lang="en-US" b="1" dirty="0">
                <a:solidFill>
                  <a:schemeClr val="dk1"/>
                </a:solidFill>
                <a:ea typeface="Calibri"/>
                <a:cs typeface="Calibri"/>
                <a:sym typeface="Calibri"/>
              </a:endParaRPr>
            </a:p>
          </p:txBody>
        </p:sp>
        <p:sp>
          <p:nvSpPr>
            <p:cNvPr id="42" name="Rectangle 41">
              <a:extLst>
                <a:ext uri="{FF2B5EF4-FFF2-40B4-BE49-F238E27FC236}">
                  <a16:creationId xmlns="" xmlns:a16="http://schemas.microsoft.com/office/drawing/2014/main" id="{0C516379-084D-485C-BFC6-33DE6B60BE73}"/>
                </a:ext>
              </a:extLst>
            </p:cNvPr>
            <p:cNvSpPr/>
            <p:nvPr/>
          </p:nvSpPr>
          <p:spPr>
            <a:xfrm>
              <a:off x="3194575" y="2597231"/>
              <a:ext cx="1774268" cy="369332"/>
            </a:xfrm>
            <a:prstGeom prst="rect">
              <a:avLst/>
            </a:prstGeom>
          </p:spPr>
          <p:txBody>
            <a:bodyPr wrap="none">
              <a:spAutoFit/>
            </a:bodyPr>
            <a:lstStyle/>
            <a:p>
              <a:pPr lvl="0"/>
              <a:r>
                <a:rPr lang="en-US" b="1" dirty="0">
                  <a:solidFill>
                    <a:schemeClr val="dk1"/>
                  </a:solidFill>
                  <a:ea typeface="Calibri"/>
                  <a:cs typeface="Calibri"/>
                  <a:sym typeface="Calibri"/>
                </a:rPr>
                <a:t>Predicted Churn </a:t>
              </a:r>
            </a:p>
          </p:txBody>
        </p:sp>
      </p:grpSp>
      <p:grpSp>
        <p:nvGrpSpPr>
          <p:cNvPr id="2059" name="Group 2058">
            <a:extLst>
              <a:ext uri="{FF2B5EF4-FFF2-40B4-BE49-F238E27FC236}">
                <a16:creationId xmlns="" xmlns:a16="http://schemas.microsoft.com/office/drawing/2014/main" id="{B0986577-EA6C-496C-A43F-9762F73B861D}"/>
              </a:ext>
            </a:extLst>
          </p:cNvPr>
          <p:cNvGrpSpPr/>
          <p:nvPr/>
        </p:nvGrpSpPr>
        <p:grpSpPr>
          <a:xfrm>
            <a:off x="6100341" y="1972001"/>
            <a:ext cx="2899620" cy="2818874"/>
            <a:chOff x="259051" y="1904275"/>
            <a:chExt cx="2899620" cy="2818874"/>
          </a:xfrm>
        </p:grpSpPr>
        <p:sp>
          <p:nvSpPr>
            <p:cNvPr id="13" name="Rectangle 12">
              <a:extLst>
                <a:ext uri="{FF2B5EF4-FFF2-40B4-BE49-F238E27FC236}">
                  <a16:creationId xmlns="" xmlns:a16="http://schemas.microsoft.com/office/drawing/2014/main" id="{7F49DAA7-4DE8-49DD-B26C-BDA2390FADA6}"/>
                </a:ext>
              </a:extLst>
            </p:cNvPr>
            <p:cNvSpPr/>
            <p:nvPr/>
          </p:nvSpPr>
          <p:spPr>
            <a:xfrm>
              <a:off x="259051" y="3799819"/>
              <a:ext cx="2899620" cy="923330"/>
            </a:xfrm>
            <a:prstGeom prst="rect">
              <a:avLst/>
            </a:prstGeom>
            <a:solidFill>
              <a:srgbClr val="92D050"/>
            </a:solidFill>
            <a:ln w="38100">
              <a:solidFill>
                <a:schemeClr val="tx1">
                  <a:lumMod val="95000"/>
                  <a:lumOff val="5000"/>
                </a:schemeClr>
              </a:solidFill>
            </a:ln>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lvl="0" algn="ctr"/>
              <a:r>
                <a:rPr lang="en-US" b="1" dirty="0">
                  <a:solidFill>
                    <a:schemeClr val="dk1"/>
                  </a:solidFill>
                  <a:ea typeface="Calibri"/>
                  <a:cs typeface="Calibri"/>
                  <a:sym typeface="Calibri"/>
                </a:rPr>
                <a:t>Increase in potential </a:t>
              </a:r>
              <a:r>
                <a:rPr lang="en-US" b="1" dirty="0" err="1">
                  <a:solidFill>
                    <a:schemeClr val="dk1"/>
                  </a:solidFill>
                  <a:ea typeface="Calibri"/>
                  <a:cs typeface="Calibri"/>
                  <a:sym typeface="Calibri"/>
                </a:rPr>
                <a:t>revisitor’s</a:t>
              </a:r>
              <a:r>
                <a:rPr lang="en-US" b="1" dirty="0">
                  <a:solidFill>
                    <a:schemeClr val="dk1"/>
                  </a:solidFill>
                  <a:ea typeface="Calibri"/>
                  <a:cs typeface="Calibri"/>
                  <a:sym typeface="Calibri"/>
                </a:rPr>
                <a:t> value from </a:t>
              </a:r>
            </a:p>
            <a:p>
              <a:pPr lvl="0" algn="ctr"/>
              <a:r>
                <a:rPr lang="en-US" b="1" dirty="0">
                  <a:solidFill>
                    <a:schemeClr val="dk1"/>
                  </a:solidFill>
                  <a:ea typeface="Calibri"/>
                  <a:cs typeface="Calibri"/>
                  <a:sym typeface="Calibri"/>
                </a:rPr>
                <a:t>$0.50 to $0.575</a:t>
              </a:r>
            </a:p>
          </p:txBody>
        </p:sp>
        <p:pic>
          <p:nvPicPr>
            <p:cNvPr id="20" name="Graphic 19" descr="Family with two children">
              <a:extLst>
                <a:ext uri="{FF2B5EF4-FFF2-40B4-BE49-F238E27FC236}">
                  <a16:creationId xmlns="" xmlns:a16="http://schemas.microsoft.com/office/drawing/2014/main" id="{77813005-B7B1-4074-8941-636BA1DA40E2}"/>
                </a:ext>
              </a:extLst>
            </p:cNvPr>
            <p:cNvPicPr>
              <a:picLocks noChangeAspect="1"/>
            </p:cNvPicPr>
            <p:nvPr/>
          </p:nvPicPr>
          <p:blipFill>
            <a:blip r:embed="rId6">
              <a:extLst>
                <a:ext uri="{96DAC541-7B7A-43D3-8B79-37D633B846F1}">
                  <asvg:svgBlip xmlns="" xmlns:asvg="http://schemas.microsoft.com/office/drawing/2016/SVG/main" r:embed="rId7"/>
                </a:ext>
              </a:extLst>
            </a:blip>
            <a:stretch>
              <a:fillRect/>
            </a:stretch>
          </p:blipFill>
          <p:spPr>
            <a:xfrm>
              <a:off x="551017" y="1904275"/>
              <a:ext cx="2337469" cy="2337469"/>
            </a:xfrm>
            <a:prstGeom prst="rect">
              <a:avLst/>
            </a:prstGeom>
          </p:spPr>
        </p:pic>
      </p:grpSp>
      <p:cxnSp>
        <p:nvCxnSpPr>
          <p:cNvPr id="2058" name="Straight Connector 2057">
            <a:extLst>
              <a:ext uri="{FF2B5EF4-FFF2-40B4-BE49-F238E27FC236}">
                <a16:creationId xmlns="" xmlns:a16="http://schemas.microsoft.com/office/drawing/2014/main" id="{8A1956A6-C8EA-4203-80A8-6DFC68EFAF1B}"/>
              </a:ext>
            </a:extLst>
          </p:cNvPr>
          <p:cNvCxnSpPr/>
          <p:nvPr/>
        </p:nvCxnSpPr>
        <p:spPr>
          <a:xfrm>
            <a:off x="5760720" y="1515474"/>
            <a:ext cx="0" cy="42610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8298523"/>
      </p:ext>
    </p:extLst>
  </p:cSld>
  <p:clrMapOvr>
    <a:masterClrMapping/>
  </p:clrMapOvr>
</p:sld>
</file>

<file path=ppt/theme/theme1.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567</TotalTime>
  <Words>1872</Words>
  <Application>Microsoft Office PowerPoint</Application>
  <PresentationFormat>On-screen Show (4:3)</PresentationFormat>
  <Paragraphs>302</Paragraphs>
  <Slides>28</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Roboto</vt:lpstr>
      <vt:lpstr>Calibri Light</vt:lpstr>
      <vt:lpstr>Arial</vt:lpstr>
      <vt:lpstr>Comfortaa</vt:lpstr>
      <vt:lpstr>Calibri</vt:lpstr>
      <vt:lpstr>Arial Black</vt:lpstr>
      <vt:lpstr>Office Theme</vt:lpstr>
      <vt:lpstr>PowerPoint Presentation</vt:lpstr>
      <vt:lpstr>   Roadmap</vt:lpstr>
      <vt:lpstr>   RentPath operates in a two-sided market place</vt:lpstr>
      <vt:lpstr>RentPath converts consumers into leads for customers</vt:lpstr>
      <vt:lpstr>The revisit rate for Chicago is 25.52% </vt:lpstr>
      <vt:lpstr>The revisit rate for Chicago is 25.52% </vt:lpstr>
      <vt:lpstr>Likelihood of leaving a lead improves given revisit</vt:lpstr>
      <vt:lpstr>Targeted ads increases potential revisitor value by 15%</vt:lpstr>
      <vt:lpstr>Targeted ads increases potential revisitor value by 15%</vt:lpstr>
      <vt:lpstr>Three models achieved high accuracy and product  recall</vt:lpstr>
      <vt:lpstr>Three models achieved high accuracy and product  recall</vt:lpstr>
      <vt:lpstr>Bootstrap Aggregation (Bagging) yields 65.4%  model accuracy </vt:lpstr>
      <vt:lpstr> Validated model generates an annual net benefit of $780,000</vt:lpstr>
      <vt:lpstr>PowerPoint Presentation</vt:lpstr>
      <vt:lpstr>PowerPoint Presentation</vt:lpstr>
      <vt:lpstr>Targeted Facebook ads for smartphone users capitalizes on attractive opportunities</vt:lpstr>
      <vt:lpstr>Targeted Facebook ads for smartphone users capitalizes on attractive opportunities</vt:lpstr>
      <vt:lpstr>Targeted Facebook ads for smartphone users capitalizes on attractive opportunities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Chen, Michelle (mc9ds)</dc:creator>
  <cp:lastModifiedBy>Hans</cp:lastModifiedBy>
  <cp:revision>77</cp:revision>
  <dcterms:modified xsi:type="dcterms:W3CDTF">2017-12-04T18:17:54Z</dcterms:modified>
</cp:coreProperties>
</file>